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9" r:id="rId5"/>
    <p:sldId id="259" r:id="rId6"/>
    <p:sldId id="280" r:id="rId7"/>
    <p:sldId id="260" r:id="rId8"/>
    <p:sldId id="281" r:id="rId9"/>
    <p:sldId id="262" r:id="rId10"/>
    <p:sldId id="282" r:id="rId11"/>
    <p:sldId id="261" r:id="rId12"/>
    <p:sldId id="283" r:id="rId13"/>
    <p:sldId id="263" r:id="rId14"/>
    <p:sldId id="284" r:id="rId15"/>
    <p:sldId id="264" r:id="rId16"/>
    <p:sldId id="285" r:id="rId17"/>
    <p:sldId id="265" r:id="rId18"/>
    <p:sldId id="286" r:id="rId19"/>
    <p:sldId id="266" r:id="rId20"/>
    <p:sldId id="287" r:id="rId21"/>
    <p:sldId id="267" r:id="rId22"/>
    <p:sldId id="288" r:id="rId23"/>
    <p:sldId id="269" r:id="rId24"/>
    <p:sldId id="289" r:id="rId25"/>
    <p:sldId id="268" r:id="rId26"/>
    <p:sldId id="290" r:id="rId27"/>
    <p:sldId id="270" r:id="rId28"/>
    <p:sldId id="291" r:id="rId29"/>
    <p:sldId id="271" r:id="rId30"/>
    <p:sldId id="292" r:id="rId31"/>
    <p:sldId id="272" r:id="rId32"/>
    <p:sldId id="293" r:id="rId33"/>
    <p:sldId id="273" r:id="rId34"/>
    <p:sldId id="294" r:id="rId35"/>
    <p:sldId id="274" r:id="rId36"/>
    <p:sldId id="275" r:id="rId37"/>
    <p:sldId id="295" r:id="rId38"/>
    <p:sldId id="276" r:id="rId39"/>
    <p:sldId id="296" r:id="rId40"/>
    <p:sldId id="277" r:id="rId41"/>
    <p:sldId id="297" r:id="rId42"/>
    <p:sldId id="278" r:id="rId43"/>
    <p:sldId id="298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F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88" autoAdjust="0"/>
    <p:restoredTop sz="94660"/>
  </p:normalViewPr>
  <p:slideViewPr>
    <p:cSldViewPr snapToGrid="0">
      <p:cViewPr varScale="1">
        <p:scale>
          <a:sx n="66" d="100"/>
          <a:sy n="66" d="100"/>
        </p:scale>
        <p:origin x="259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FA48B410-3E9E-4082-9DDD-429FD12B639C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AC98BE68-63B0-40A9-B8BE-8AF1242AD0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067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8B410-3E9E-4082-9DDD-429FD12B639C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8BE68-63B0-40A9-B8BE-8AF1242AD0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218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8B410-3E9E-4082-9DDD-429FD12B639C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8BE68-63B0-40A9-B8BE-8AF1242AD0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034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8B410-3E9E-4082-9DDD-429FD12B639C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8BE68-63B0-40A9-B8BE-8AF1242AD0D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58326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8B410-3E9E-4082-9DDD-429FD12B639C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8BE68-63B0-40A9-B8BE-8AF1242AD0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620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8B410-3E9E-4082-9DDD-429FD12B639C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8BE68-63B0-40A9-B8BE-8AF1242AD0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933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8B410-3E9E-4082-9DDD-429FD12B639C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8BE68-63B0-40A9-B8BE-8AF1242AD0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0844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8B410-3E9E-4082-9DDD-429FD12B639C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8BE68-63B0-40A9-B8BE-8AF1242AD0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461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8B410-3E9E-4082-9DDD-429FD12B639C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8BE68-63B0-40A9-B8BE-8AF1242AD0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445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8B410-3E9E-4082-9DDD-429FD12B639C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8BE68-63B0-40A9-B8BE-8AF1242AD0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233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8B410-3E9E-4082-9DDD-429FD12B639C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8BE68-63B0-40A9-B8BE-8AF1242AD0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03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8B410-3E9E-4082-9DDD-429FD12B639C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8BE68-63B0-40A9-B8BE-8AF1242AD0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967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8B410-3E9E-4082-9DDD-429FD12B639C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8BE68-63B0-40A9-B8BE-8AF1242AD0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435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8B410-3E9E-4082-9DDD-429FD12B639C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8BE68-63B0-40A9-B8BE-8AF1242AD0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190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8B410-3E9E-4082-9DDD-429FD12B639C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8BE68-63B0-40A9-B8BE-8AF1242AD0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90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8B410-3E9E-4082-9DDD-429FD12B639C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8BE68-63B0-40A9-B8BE-8AF1242AD0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05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8B410-3E9E-4082-9DDD-429FD12B639C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8BE68-63B0-40A9-B8BE-8AF1242AD0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298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8B410-3E9E-4082-9DDD-429FD12B639C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8BE68-63B0-40A9-B8BE-8AF1242AD0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297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27.xml"/><Relationship Id="rId18" Type="http://schemas.openxmlformats.org/officeDocument/2006/relationships/slide" Target="slide36.xml"/><Relationship Id="rId3" Type="http://schemas.openxmlformats.org/officeDocument/2006/relationships/slide" Target="slide5.xml"/><Relationship Id="rId21" Type="http://schemas.openxmlformats.org/officeDocument/2006/relationships/slide" Target="slide42.xml"/><Relationship Id="rId7" Type="http://schemas.openxmlformats.org/officeDocument/2006/relationships/slide" Target="slide13.xml"/><Relationship Id="rId12" Type="http://schemas.openxmlformats.org/officeDocument/2006/relationships/slide" Target="slide25.xml"/><Relationship Id="rId17" Type="http://schemas.openxmlformats.org/officeDocument/2006/relationships/slide" Target="slide35.xml"/><Relationship Id="rId2" Type="http://schemas.openxmlformats.org/officeDocument/2006/relationships/slide" Target="slide3.xml"/><Relationship Id="rId16" Type="http://schemas.openxmlformats.org/officeDocument/2006/relationships/slide" Target="slide33.xml"/><Relationship Id="rId20" Type="http://schemas.openxmlformats.org/officeDocument/2006/relationships/slide" Target="slide4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slide" Target="slide23.xml"/><Relationship Id="rId5" Type="http://schemas.openxmlformats.org/officeDocument/2006/relationships/slide" Target="slide9.xml"/><Relationship Id="rId15" Type="http://schemas.openxmlformats.org/officeDocument/2006/relationships/slide" Target="slide31.xml"/><Relationship Id="rId10" Type="http://schemas.openxmlformats.org/officeDocument/2006/relationships/slide" Target="slide21.xml"/><Relationship Id="rId19" Type="http://schemas.openxmlformats.org/officeDocument/2006/relationships/slide" Target="slide38.xml"/><Relationship Id="rId4" Type="http://schemas.openxmlformats.org/officeDocument/2006/relationships/slide" Target="slide7.xml"/><Relationship Id="rId9" Type="http://schemas.openxmlformats.org/officeDocument/2006/relationships/slide" Target="slide19.xml"/><Relationship Id="rId14" Type="http://schemas.openxmlformats.org/officeDocument/2006/relationships/slide" Target="slide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slide" Target="slide2.xml"/><Relationship Id="rId5" Type="http://schemas.openxmlformats.org/officeDocument/2006/relationships/image" Target="../media/image5.jpeg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slide" Target="slide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79655" y="1110788"/>
            <a:ext cx="8791575" cy="2387600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Intellectual Marathon</a:t>
            </a:r>
            <a:endParaRPr lang="ru-RU" sz="5400" b="1" dirty="0"/>
          </a:p>
        </p:txBody>
      </p:sp>
      <p:pic>
        <p:nvPicPr>
          <p:cNvPr id="4" name="Picture 5" descr="http://media.nn.ru/data/ufiles/1/36/77/3367735.Buratino_za_parto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8494450" y="3959253"/>
            <a:ext cx="3322047" cy="25618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236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School. Read the transcription and write down the words</a:t>
            </a:r>
            <a:br>
              <a:rPr lang="en-US" sz="4000" dirty="0"/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1111" y="1864928"/>
            <a:ext cx="9905999" cy="3541714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de-DE" sz="4000" dirty="0" smtClean="0">
                <a:solidFill>
                  <a:schemeClr val="bg1"/>
                </a:solidFill>
              </a:rPr>
              <a:t>|</a:t>
            </a:r>
            <a:r>
              <a:rPr lang="de-DE" sz="4000" dirty="0">
                <a:solidFill>
                  <a:schemeClr val="bg1"/>
                </a:solidFill>
              </a:rPr>
              <a:t>ˈ</a:t>
            </a:r>
            <a:r>
              <a:rPr lang="de-DE" sz="4000" dirty="0" err="1">
                <a:solidFill>
                  <a:schemeClr val="bg1"/>
                </a:solidFill>
              </a:rPr>
              <a:t>rʌʃ</a:t>
            </a:r>
            <a:r>
              <a:rPr lang="de-DE" sz="4000" dirty="0">
                <a:solidFill>
                  <a:schemeClr val="bg1"/>
                </a:solidFill>
              </a:rPr>
              <a:t>(ə)n</a:t>
            </a:r>
            <a:r>
              <a:rPr lang="de-DE" sz="4000" dirty="0" smtClean="0">
                <a:solidFill>
                  <a:schemeClr val="bg1"/>
                </a:solidFill>
              </a:rPr>
              <a:t>| </a:t>
            </a:r>
            <a:r>
              <a:rPr lang="de-DE" sz="4000" b="1" dirty="0" smtClean="0">
                <a:solidFill>
                  <a:srgbClr val="FF0000"/>
                </a:solidFill>
              </a:rPr>
              <a:t>RUSSIAN</a:t>
            </a:r>
          </a:p>
          <a:p>
            <a:pPr marL="514350" indent="-514350">
              <a:buAutoNum type="arabicPeriod"/>
            </a:pPr>
            <a:r>
              <a:rPr lang="de-DE" sz="4000" dirty="0">
                <a:solidFill>
                  <a:schemeClr val="bg1"/>
                </a:solidFill>
              </a:rPr>
              <a:t> |</a:t>
            </a:r>
            <a:r>
              <a:rPr lang="de-DE" sz="4000" dirty="0" err="1" smtClean="0">
                <a:solidFill>
                  <a:schemeClr val="bg1"/>
                </a:solidFill>
              </a:rPr>
              <a:t>məe</a:t>
            </a:r>
            <a:r>
              <a:rPr lang="el-GR" sz="4000" dirty="0" smtClean="0">
                <a:solidFill>
                  <a:schemeClr val="bg1"/>
                </a:solidFill>
              </a:rPr>
              <a:t>θ</a:t>
            </a:r>
            <a:r>
              <a:rPr lang="de-DE" sz="4000" dirty="0" err="1" smtClean="0">
                <a:solidFill>
                  <a:schemeClr val="bg1"/>
                </a:solidFill>
              </a:rPr>
              <a:t>s|</a:t>
            </a:r>
            <a:r>
              <a:rPr lang="de-DE" sz="4000" b="1" dirty="0" err="1" smtClean="0">
                <a:solidFill>
                  <a:srgbClr val="FF0000"/>
                </a:solidFill>
              </a:rPr>
              <a:t>MATHS</a:t>
            </a:r>
            <a:endParaRPr lang="de-DE" sz="4000" b="1" dirty="0" smtClean="0">
              <a:solidFill>
                <a:srgbClr val="FF0000"/>
              </a:solidFill>
            </a:endParaRPr>
          </a:p>
          <a:p>
            <a:pPr marL="514350" indent="-514350">
              <a:buAutoNum type="arabicPeriod"/>
            </a:pPr>
            <a:r>
              <a:rPr lang="de-DE" sz="4000" dirty="0">
                <a:solidFill>
                  <a:schemeClr val="bg1"/>
                </a:solidFill>
              </a:rPr>
              <a:t>|ˈ</a:t>
            </a:r>
            <a:r>
              <a:rPr lang="de-DE" sz="4000" dirty="0" err="1" smtClean="0">
                <a:solidFill>
                  <a:schemeClr val="bg1"/>
                </a:solidFill>
              </a:rPr>
              <a:t>mjuːzɪk|</a:t>
            </a:r>
            <a:r>
              <a:rPr lang="de-DE" sz="4000" b="1" dirty="0" err="1" smtClean="0">
                <a:solidFill>
                  <a:srgbClr val="FF0000"/>
                </a:solidFill>
              </a:rPr>
              <a:t>MUSIC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  <p:sp>
        <p:nvSpPr>
          <p:cNvPr id="4" name="6-конечная звезда 3">
            <a:hlinkClick r:id="rId2" action="ppaction://hlinksldjump"/>
          </p:cNvPr>
          <p:cNvSpPr/>
          <p:nvPr/>
        </p:nvSpPr>
        <p:spPr>
          <a:xfrm>
            <a:off x="10188053" y="466119"/>
            <a:ext cx="1089660" cy="1246410"/>
          </a:xfrm>
          <a:prstGeom prst="star6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40</a:t>
            </a:r>
            <a:endParaRPr lang="ru-RU" dirty="0"/>
          </a:p>
        </p:txBody>
      </p:sp>
      <p:pic>
        <p:nvPicPr>
          <p:cNvPr id="5" name="Picture 5" descr="http://media.nn.ru/data/ufiles/1/36/77/3367735.Buratino_za_parto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864110" y="3319158"/>
            <a:ext cx="3322047" cy="25618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37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6650" y="178151"/>
            <a:ext cx="9905998" cy="147857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School. Find the words.</a:t>
            </a:r>
            <a:endParaRPr lang="ru-RU" sz="4000" dirty="0"/>
          </a:p>
        </p:txBody>
      </p:sp>
      <p:pic>
        <p:nvPicPr>
          <p:cNvPr id="12" name="Picture 5" descr="http://media.nn.ru/data/ufiles/1/36/77/3367735.Buratino_za_parto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6935199" y="2951018"/>
            <a:ext cx="4095387" cy="3158227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16" y="1330376"/>
            <a:ext cx="4571622" cy="4778869"/>
          </a:xfrm>
          <a:prstGeom prst="rect">
            <a:avLst/>
          </a:prstGeom>
        </p:spPr>
      </p:pic>
      <p:sp>
        <p:nvSpPr>
          <p:cNvPr id="14" name="6-конечная звезда 13">
            <a:hlinkClick r:id="rId4" action="ppaction://hlinksldjump"/>
          </p:cNvPr>
          <p:cNvSpPr/>
          <p:nvPr/>
        </p:nvSpPr>
        <p:spPr>
          <a:xfrm>
            <a:off x="10188053" y="466119"/>
            <a:ext cx="1089660" cy="1246410"/>
          </a:xfrm>
          <a:prstGeom prst="star6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50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81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5075" y="-111216"/>
            <a:ext cx="9905998" cy="147857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School. Find the words.</a:t>
            </a:r>
            <a:endParaRPr lang="ru-RU" sz="4000" dirty="0"/>
          </a:p>
        </p:txBody>
      </p:sp>
      <p:pic>
        <p:nvPicPr>
          <p:cNvPr id="12" name="Picture 5" descr="http://media.nn.ru/data/ufiles/1/36/77/3367735.Buratino_za_parto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6935199" y="2951018"/>
            <a:ext cx="4095387" cy="3158227"/>
          </a:xfrm>
          <a:prstGeom prst="rect">
            <a:avLst/>
          </a:prstGeom>
          <a:noFill/>
        </p:spPr>
      </p:pic>
      <p:sp>
        <p:nvSpPr>
          <p:cNvPr id="14" name="6-конечная звезда 13">
            <a:hlinkClick r:id="rId3" action="ppaction://hlinksldjump"/>
          </p:cNvPr>
          <p:cNvSpPr/>
          <p:nvPr/>
        </p:nvSpPr>
        <p:spPr>
          <a:xfrm>
            <a:off x="10188053" y="466119"/>
            <a:ext cx="1089660" cy="1246410"/>
          </a:xfrm>
          <a:prstGeom prst="star6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50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03" y="1089324"/>
            <a:ext cx="5159161" cy="557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1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WORLD. What is the weather in Paris ? </a:t>
            </a:r>
            <a:endParaRPr lang="ru-RU" sz="4000" dirty="0"/>
          </a:p>
        </p:txBody>
      </p:sp>
      <p:sp>
        <p:nvSpPr>
          <p:cNvPr id="4" name="Блок-схема: узел 3">
            <a:hlinkClick r:id="rId2" action="ppaction://hlinksldjump"/>
          </p:cNvPr>
          <p:cNvSpPr/>
          <p:nvPr/>
        </p:nvSpPr>
        <p:spPr>
          <a:xfrm>
            <a:off x="9957751" y="618518"/>
            <a:ext cx="1089660" cy="1003538"/>
          </a:xfrm>
          <a:prstGeom prst="flowChartConnector">
            <a:avLst/>
          </a:prstGeom>
          <a:solidFill>
            <a:srgbClr val="36FE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10</a:t>
            </a:r>
            <a:endParaRPr lang="ru-RU" dirty="0"/>
          </a:p>
        </p:txBody>
      </p:sp>
      <p:pic>
        <p:nvPicPr>
          <p:cNvPr id="5" name="Picture 2" descr="ÐÐ°ÑÑÐ¸Ð½ÐºÐ¸ Ð¿Ð¾ Ð·Ð°Ð¿ÑÐ¾ÑÑ Ð¿Ð°ÑÐ¸Ð¶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27" y="1783827"/>
            <a:ext cx="7320655" cy="457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838102" y="2500397"/>
            <a:ext cx="198120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ru-RU" sz="4400" dirty="0" err="1">
                <a:latin typeface="Comic Sans MS" panose="030F0702030302020204" pitchFamily="66" charset="0"/>
              </a:rPr>
              <a:t>dyclou</a:t>
            </a:r>
            <a:r>
              <a:rPr lang="en-US" altLang="ru-RU" sz="4400" dirty="0">
                <a:latin typeface="Comic Sans MS" panose="030F0702030302020204" pitchFamily="66" charset="0"/>
              </a:rPr>
              <a:t>     </a:t>
            </a:r>
            <a:endParaRPr lang="ru-RU" altLang="ru-RU" sz="4400" dirty="0">
              <a:latin typeface="Comic Sans MS" panose="030F0702030302020204" pitchFamily="66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418502" y="2500397"/>
            <a:ext cx="198120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ru-RU" sz="4400" dirty="0" err="1">
                <a:latin typeface="Comic Sans MS" panose="030F0702030302020204" pitchFamily="66" charset="0"/>
              </a:rPr>
              <a:t>wamr</a:t>
            </a:r>
            <a:r>
              <a:rPr lang="en-US" altLang="ru-RU" sz="4400" dirty="0">
                <a:latin typeface="Comic Sans MS" panose="030F0702030302020204" pitchFamily="66" charset="0"/>
              </a:rPr>
              <a:t>     </a:t>
            </a:r>
            <a:endParaRPr lang="ru-RU" altLang="ru-RU" sz="4400" dirty="0">
              <a:latin typeface="Comic Sans MS" panose="030F0702030302020204" pitchFamily="66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8859983" y="5375563"/>
            <a:ext cx="2999509" cy="67548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7200" dirty="0">
                <a:solidFill>
                  <a:schemeClr val="tx2"/>
                </a:solidFill>
                <a:latin typeface="Comic Sans MS" panose="030F0702030302020204" pitchFamily="66" charset="0"/>
              </a:rPr>
              <a:t>Paris</a:t>
            </a:r>
            <a:endParaRPr lang="ru-RU" altLang="ru-RU" sz="72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53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WORLD. What is the weather in Paris ? </a:t>
            </a:r>
            <a:endParaRPr lang="ru-RU" sz="4000" dirty="0"/>
          </a:p>
        </p:txBody>
      </p:sp>
      <p:sp>
        <p:nvSpPr>
          <p:cNvPr id="4" name="Блок-схема: узел 3">
            <a:hlinkClick r:id="rId2" action="ppaction://hlinksldjump"/>
          </p:cNvPr>
          <p:cNvSpPr/>
          <p:nvPr/>
        </p:nvSpPr>
        <p:spPr>
          <a:xfrm>
            <a:off x="9957751" y="618518"/>
            <a:ext cx="1089660" cy="1003538"/>
          </a:xfrm>
          <a:prstGeom prst="flowChartConnector">
            <a:avLst/>
          </a:prstGeom>
          <a:solidFill>
            <a:srgbClr val="36FE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10</a:t>
            </a:r>
            <a:endParaRPr lang="ru-RU" dirty="0"/>
          </a:p>
        </p:txBody>
      </p:sp>
      <p:pic>
        <p:nvPicPr>
          <p:cNvPr id="5" name="Picture 2" descr="ÐÐ°ÑÑÐ¸Ð½ÐºÐ¸ Ð¿Ð¾ Ð·Ð°Ð¿ÑÐ¾ÑÑ Ð¿Ð°ÑÐ¸Ð¶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27" y="1783827"/>
            <a:ext cx="7320655" cy="457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490861" y="2492956"/>
            <a:ext cx="2480080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ru-RU" sz="4400" dirty="0" smtClean="0">
                <a:latin typeface="Comic Sans MS" panose="030F0702030302020204" pitchFamily="66" charset="0"/>
              </a:rPr>
              <a:t>CLOUDY     </a:t>
            </a:r>
            <a:endParaRPr lang="ru-RU" altLang="ru-RU" sz="4400" dirty="0">
              <a:latin typeface="Comic Sans MS" panose="030F0702030302020204" pitchFamily="66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418502" y="2500397"/>
            <a:ext cx="2516890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ru-RU" sz="4400" dirty="0" smtClean="0">
                <a:latin typeface="Comic Sans MS" panose="030F0702030302020204" pitchFamily="66" charset="0"/>
              </a:rPr>
              <a:t>WARM     </a:t>
            </a:r>
            <a:endParaRPr lang="ru-RU" altLang="ru-RU" sz="4400" dirty="0">
              <a:latin typeface="Comic Sans MS" panose="030F0702030302020204" pitchFamily="66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8859983" y="5375563"/>
            <a:ext cx="2999509" cy="67548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7200" dirty="0">
                <a:solidFill>
                  <a:schemeClr val="tx2"/>
                </a:solidFill>
                <a:latin typeface="Comic Sans MS" panose="030F0702030302020204" pitchFamily="66" charset="0"/>
              </a:rPr>
              <a:t>Paris</a:t>
            </a:r>
            <a:endParaRPr lang="ru-RU" altLang="ru-RU" sz="72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17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Nature. What is the weather in </a:t>
            </a:r>
            <a:r>
              <a:rPr lang="en-US" sz="4000" dirty="0" err="1" smtClean="0"/>
              <a:t>moscow</a:t>
            </a:r>
            <a:r>
              <a:rPr lang="en-US" dirty="0" smtClean="0"/>
              <a:t>? </a:t>
            </a:r>
            <a:endParaRPr lang="ru-RU" dirty="0"/>
          </a:p>
        </p:txBody>
      </p:sp>
      <p:sp>
        <p:nvSpPr>
          <p:cNvPr id="4" name="Блок-схема: узел 3">
            <a:hlinkClick r:id="rId2" action="ppaction://hlinksldjump"/>
          </p:cNvPr>
          <p:cNvSpPr/>
          <p:nvPr/>
        </p:nvSpPr>
        <p:spPr>
          <a:xfrm>
            <a:off x="10259290" y="618518"/>
            <a:ext cx="1089660" cy="1003538"/>
          </a:xfrm>
          <a:prstGeom prst="flowChartConnector">
            <a:avLst/>
          </a:prstGeom>
          <a:solidFill>
            <a:srgbClr val="36FE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10</a:t>
            </a:r>
            <a:endParaRPr lang="ru-RU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7946546" y="3881084"/>
            <a:ext cx="3560617" cy="93872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7200" dirty="0">
                <a:solidFill>
                  <a:schemeClr val="tx2"/>
                </a:solidFill>
                <a:latin typeface="Comic Sans MS" panose="030F0702030302020204" pitchFamily="66" charset="0"/>
              </a:rPr>
              <a:t>M</a:t>
            </a:r>
            <a:r>
              <a:rPr lang="en-US" altLang="ru-RU" sz="72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oscow</a:t>
            </a:r>
            <a:endParaRPr lang="ru-RU" altLang="ru-RU" sz="72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4" descr="mosc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091" y="1863437"/>
            <a:ext cx="5994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677278" y="2400625"/>
            <a:ext cx="198120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ru-RU" sz="4400" dirty="0" err="1">
                <a:latin typeface="Comic Sans MS" panose="030F0702030302020204" pitchFamily="66" charset="0"/>
              </a:rPr>
              <a:t>ldco</a:t>
            </a:r>
            <a:r>
              <a:rPr lang="en-US" altLang="ru-RU" sz="4400" dirty="0">
                <a:latin typeface="Comic Sans MS" panose="030F0702030302020204" pitchFamily="66" charset="0"/>
              </a:rPr>
              <a:t>     </a:t>
            </a:r>
            <a:endParaRPr lang="ru-RU" altLang="ru-RU" sz="4400" dirty="0">
              <a:latin typeface="Comic Sans MS" panose="030F0702030302020204" pitchFamily="66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911437" y="2400625"/>
            <a:ext cx="198120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ru-RU" sz="4400" dirty="0" err="1">
                <a:latin typeface="Comic Sans MS" panose="030F0702030302020204" pitchFamily="66" charset="0"/>
              </a:rPr>
              <a:t>wynos</a:t>
            </a:r>
            <a:r>
              <a:rPr lang="en-US" altLang="ru-RU" sz="4400" dirty="0">
                <a:latin typeface="Comic Sans MS" panose="030F0702030302020204" pitchFamily="66" charset="0"/>
              </a:rPr>
              <a:t>     </a:t>
            </a:r>
            <a:endParaRPr lang="ru-RU" altLang="ru-RU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92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Nature. What is the weather in </a:t>
            </a:r>
            <a:r>
              <a:rPr lang="en-US" sz="4000" dirty="0" err="1" smtClean="0"/>
              <a:t>moscow</a:t>
            </a:r>
            <a:r>
              <a:rPr lang="en-US" dirty="0" smtClean="0"/>
              <a:t>? </a:t>
            </a:r>
            <a:endParaRPr lang="ru-RU" dirty="0"/>
          </a:p>
        </p:txBody>
      </p:sp>
      <p:sp>
        <p:nvSpPr>
          <p:cNvPr id="4" name="Блок-схема: узел 3">
            <a:hlinkClick r:id="rId2" action="ppaction://hlinksldjump"/>
          </p:cNvPr>
          <p:cNvSpPr/>
          <p:nvPr/>
        </p:nvSpPr>
        <p:spPr>
          <a:xfrm>
            <a:off x="10259290" y="618518"/>
            <a:ext cx="1089660" cy="1003538"/>
          </a:xfrm>
          <a:prstGeom prst="flowChartConnector">
            <a:avLst/>
          </a:prstGeom>
          <a:solidFill>
            <a:srgbClr val="36FE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10</a:t>
            </a:r>
            <a:endParaRPr lang="ru-RU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7946546" y="3881084"/>
            <a:ext cx="3560617" cy="93872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7200" dirty="0">
                <a:solidFill>
                  <a:schemeClr val="tx2"/>
                </a:solidFill>
                <a:latin typeface="Comic Sans MS" panose="030F0702030302020204" pitchFamily="66" charset="0"/>
              </a:rPr>
              <a:t>M</a:t>
            </a:r>
            <a:r>
              <a:rPr lang="en-US" altLang="ru-RU" sz="72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oscow</a:t>
            </a:r>
            <a:endParaRPr lang="ru-RU" altLang="ru-RU" sz="72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4" descr="mosc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091" y="1863437"/>
            <a:ext cx="5994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677278" y="2400625"/>
            <a:ext cx="198120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ru-RU" sz="4400" dirty="0" smtClean="0">
                <a:latin typeface="Comic Sans MS" panose="030F0702030302020204" pitchFamily="66" charset="0"/>
              </a:rPr>
              <a:t>COLD     </a:t>
            </a:r>
            <a:endParaRPr lang="ru-RU" altLang="ru-RU" sz="4400" dirty="0">
              <a:latin typeface="Comic Sans MS" panose="030F0702030302020204" pitchFamily="66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425299" y="2400625"/>
            <a:ext cx="2760241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ru-RU" sz="4400" dirty="0" smtClean="0">
                <a:latin typeface="Comic Sans MS" panose="030F0702030302020204" pitchFamily="66" charset="0"/>
              </a:rPr>
              <a:t>SNOWY</a:t>
            </a:r>
            <a:endParaRPr lang="ru-RU" altLang="ru-RU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52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WORLD. Put days in the correct order. </a:t>
            </a:r>
            <a:endParaRPr lang="ru-RU" sz="4000" dirty="0"/>
          </a:p>
        </p:txBody>
      </p:sp>
      <p:sp>
        <p:nvSpPr>
          <p:cNvPr id="4" name="Блок-схема: узел 3">
            <a:hlinkClick r:id="rId2" action="ppaction://hlinksldjump"/>
          </p:cNvPr>
          <p:cNvSpPr/>
          <p:nvPr/>
        </p:nvSpPr>
        <p:spPr>
          <a:xfrm>
            <a:off x="10387242" y="618518"/>
            <a:ext cx="1089660" cy="1003538"/>
          </a:xfrm>
          <a:prstGeom prst="flowChartConnector">
            <a:avLst/>
          </a:prstGeom>
          <a:solidFill>
            <a:srgbClr val="36FE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</a:t>
            </a:r>
            <a:r>
              <a:rPr lang="en-US" b="1" dirty="0" smtClean="0">
                <a:solidFill>
                  <a:schemeClr val="bg1"/>
                </a:solidFill>
              </a:rPr>
              <a:t>0</a:t>
            </a:r>
            <a:endParaRPr lang="ru-RU" dirty="0"/>
          </a:p>
        </p:txBody>
      </p:sp>
      <p:pic>
        <p:nvPicPr>
          <p:cNvPr id="9" name="Picture 105" descr="36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8770" y="3520498"/>
            <a:ext cx="2758641" cy="275864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17098" y="2097088"/>
            <a:ext cx="447501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Tx/>
              <a:buAutoNum type="arabicPeriod"/>
            </a:pPr>
            <a:r>
              <a:rPr lang="en-US" sz="4400" b="1" dirty="0">
                <a:solidFill>
                  <a:srgbClr val="FFC000"/>
                </a:solidFill>
              </a:rPr>
              <a:t>Wednesday</a:t>
            </a:r>
          </a:p>
          <a:p>
            <a:pPr marL="742950" indent="-742950">
              <a:buFontTx/>
              <a:buAutoNum type="arabicPeriod"/>
            </a:pP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</a:rPr>
              <a:t>Saturday</a:t>
            </a:r>
          </a:p>
          <a:p>
            <a:pPr marL="742950" indent="-742950">
              <a:buAutoNum type="arabicPeriod"/>
            </a:pPr>
            <a:r>
              <a:rPr lang="en-US" sz="4400" b="1" dirty="0" smtClean="0">
                <a:solidFill>
                  <a:srgbClr val="FFFF00"/>
                </a:solidFill>
              </a:rPr>
              <a:t>Monday</a:t>
            </a:r>
          </a:p>
          <a:p>
            <a:pPr marL="742950" indent="-742950">
              <a:buFontTx/>
              <a:buAutoNum type="arabicPeriod"/>
            </a:pPr>
            <a:r>
              <a:rPr lang="en-US" sz="4400" b="1" dirty="0">
                <a:solidFill>
                  <a:srgbClr val="FF0000"/>
                </a:solidFill>
              </a:rPr>
              <a:t>Friday</a:t>
            </a:r>
          </a:p>
          <a:p>
            <a:pPr marL="742950" indent="-742950">
              <a:buAutoNum type="arabicPeriod"/>
            </a:pPr>
            <a:r>
              <a:rPr lang="en-US" sz="4400" b="1" dirty="0" smtClean="0">
                <a:solidFill>
                  <a:schemeClr val="bg2">
                    <a:lumMod val="75000"/>
                  </a:schemeClr>
                </a:solidFill>
              </a:rPr>
              <a:t>Tuesday</a:t>
            </a:r>
          </a:p>
          <a:p>
            <a:endParaRPr lang="en-US" sz="4400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717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WORLD. Put days in the correct order. </a:t>
            </a:r>
            <a:endParaRPr lang="ru-RU" sz="4000" dirty="0"/>
          </a:p>
        </p:txBody>
      </p:sp>
      <p:sp>
        <p:nvSpPr>
          <p:cNvPr id="4" name="Блок-схема: узел 3">
            <a:hlinkClick r:id="rId2" action="ppaction://hlinksldjump"/>
          </p:cNvPr>
          <p:cNvSpPr/>
          <p:nvPr/>
        </p:nvSpPr>
        <p:spPr>
          <a:xfrm>
            <a:off x="10387242" y="618518"/>
            <a:ext cx="1089660" cy="1003538"/>
          </a:xfrm>
          <a:prstGeom prst="flowChartConnector">
            <a:avLst/>
          </a:prstGeom>
          <a:solidFill>
            <a:srgbClr val="36FE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</a:t>
            </a:r>
            <a:r>
              <a:rPr lang="en-US" b="1" dirty="0" smtClean="0">
                <a:solidFill>
                  <a:schemeClr val="bg1"/>
                </a:solidFill>
              </a:rPr>
              <a:t>0</a:t>
            </a:r>
            <a:endParaRPr lang="ru-RU" dirty="0"/>
          </a:p>
        </p:txBody>
      </p:sp>
      <p:pic>
        <p:nvPicPr>
          <p:cNvPr id="9" name="Picture 105" descr="36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8770" y="3520498"/>
            <a:ext cx="2758641" cy="275864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174971" y="2219007"/>
            <a:ext cx="447501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400" b="1" dirty="0" smtClean="0">
                <a:solidFill>
                  <a:srgbClr val="FFFF00"/>
                </a:solidFill>
              </a:rPr>
              <a:t>Monday</a:t>
            </a:r>
          </a:p>
          <a:p>
            <a:pPr marL="742950" indent="-742950">
              <a:buAutoNum type="arabicPeriod"/>
            </a:pPr>
            <a:r>
              <a:rPr lang="en-US" sz="4400" b="1" dirty="0" smtClean="0">
                <a:solidFill>
                  <a:schemeClr val="bg2">
                    <a:lumMod val="75000"/>
                  </a:schemeClr>
                </a:solidFill>
              </a:rPr>
              <a:t>Tuesday</a:t>
            </a:r>
          </a:p>
          <a:p>
            <a:pPr marL="742950" indent="-742950">
              <a:buAutoNum type="arabicPeriod"/>
            </a:pPr>
            <a:r>
              <a:rPr lang="en-US" sz="4400" b="1" dirty="0" smtClean="0">
                <a:solidFill>
                  <a:srgbClr val="FFC000"/>
                </a:solidFill>
              </a:rPr>
              <a:t>Wednesday</a:t>
            </a:r>
            <a:endParaRPr lang="en-US" sz="4400" b="1" dirty="0">
              <a:solidFill>
                <a:srgbClr val="FFC000"/>
              </a:solidFill>
            </a:endParaRPr>
          </a:p>
          <a:p>
            <a:pPr marL="742950" indent="-742950">
              <a:buAutoNum type="arabicPeriod"/>
            </a:pPr>
            <a:r>
              <a:rPr lang="en-US" sz="4400" b="1" dirty="0" smtClean="0">
                <a:solidFill>
                  <a:srgbClr val="FF0000"/>
                </a:solidFill>
              </a:rPr>
              <a:t>Friday</a:t>
            </a:r>
          </a:p>
          <a:p>
            <a:pPr marL="742950" indent="-742950">
              <a:buAutoNum type="arabicPeriod"/>
            </a:pP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</a:rPr>
              <a:t>S</a:t>
            </a:r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aturday</a:t>
            </a:r>
            <a:endParaRPr lang="en-US" sz="4400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sz="4400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277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WORLD. Make the correct form.</a:t>
            </a:r>
            <a:endParaRPr lang="ru-RU" sz="4000" dirty="0"/>
          </a:p>
        </p:txBody>
      </p:sp>
      <p:sp>
        <p:nvSpPr>
          <p:cNvPr id="4" name="Блок-схема: узел 3">
            <a:hlinkClick r:id="rId2" action="ppaction://hlinksldjump"/>
          </p:cNvPr>
          <p:cNvSpPr/>
          <p:nvPr/>
        </p:nvSpPr>
        <p:spPr>
          <a:xfrm>
            <a:off x="10387242" y="618518"/>
            <a:ext cx="1089660" cy="1003538"/>
          </a:xfrm>
          <a:prstGeom prst="flowChartConnector">
            <a:avLst/>
          </a:prstGeom>
          <a:solidFill>
            <a:srgbClr val="36FE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30</a:t>
            </a:r>
            <a:endParaRPr lang="ru-RU" dirty="0"/>
          </a:p>
        </p:txBody>
      </p:sp>
      <p:pic>
        <p:nvPicPr>
          <p:cNvPr id="9" name="Picture 105" descr="36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7315" y="3825298"/>
            <a:ext cx="2758641" cy="275864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22950" y="2097088"/>
            <a:ext cx="1025395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1. Mike is ____(tall) than Liz. </a:t>
            </a:r>
          </a:p>
          <a:p>
            <a:r>
              <a:rPr lang="en-US" sz="4400" dirty="0" smtClean="0">
                <a:solidFill>
                  <a:schemeClr val="bg1"/>
                </a:solidFill>
              </a:rPr>
              <a:t>2. This rose is_____ (beautiful) than that rose. </a:t>
            </a:r>
            <a:endParaRPr lang="en-US" sz="2000" dirty="0"/>
          </a:p>
          <a:p>
            <a:r>
              <a:rPr lang="en-US" sz="4400" dirty="0" smtClean="0">
                <a:solidFill>
                  <a:schemeClr val="bg1"/>
                </a:solidFill>
              </a:rPr>
              <a:t>3. My teacher is ____ (good).</a:t>
            </a:r>
          </a:p>
        </p:txBody>
      </p:sp>
    </p:spTree>
    <p:extLst>
      <p:ext uri="{BB962C8B-B14F-4D97-AF65-F5344CB8AC3E}">
        <p14:creationId xmlns:p14="http://schemas.microsoft.com/office/powerpoint/2010/main" val="406662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7101" y="216934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rgbClr val="7030A0"/>
                </a:solidFill>
              </a:rPr>
              <a:t>Categories </a:t>
            </a:r>
            <a:endParaRPr lang="ru-RU" sz="6000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1929447"/>
            <a:ext cx="9905999" cy="35417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dirty="0" smtClean="0"/>
              <a:t>School</a:t>
            </a:r>
          </a:p>
          <a:p>
            <a:pPr marL="0" indent="0">
              <a:buNone/>
            </a:pPr>
            <a:r>
              <a:rPr lang="en-US" sz="5400" dirty="0" smtClean="0"/>
              <a:t>World</a:t>
            </a:r>
          </a:p>
          <a:p>
            <a:pPr marL="0" indent="0">
              <a:buNone/>
            </a:pPr>
            <a:r>
              <a:rPr lang="en-US" sz="5400" dirty="0" smtClean="0"/>
              <a:t>Time</a:t>
            </a:r>
          </a:p>
          <a:p>
            <a:pPr marL="0" indent="0">
              <a:buNone/>
            </a:pPr>
            <a:r>
              <a:rPr lang="en-US" sz="5400" dirty="0" smtClean="0"/>
              <a:t>Secret </a:t>
            </a:r>
          </a:p>
        </p:txBody>
      </p:sp>
      <p:sp>
        <p:nvSpPr>
          <p:cNvPr id="16" name="6-конечная звезда 15">
            <a:hlinkClick r:id="rId2" action="ppaction://hlinksldjump"/>
          </p:cNvPr>
          <p:cNvSpPr/>
          <p:nvPr/>
        </p:nvSpPr>
        <p:spPr>
          <a:xfrm>
            <a:off x="3875245" y="1808661"/>
            <a:ext cx="1089660" cy="1246410"/>
          </a:xfrm>
          <a:prstGeom prst="star6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10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8" name="6-конечная звезда 17">
            <a:hlinkClick r:id="rId3" action="ppaction://hlinksldjump"/>
          </p:cNvPr>
          <p:cNvSpPr/>
          <p:nvPr/>
        </p:nvSpPr>
        <p:spPr>
          <a:xfrm>
            <a:off x="5486478" y="1816290"/>
            <a:ext cx="1089660" cy="1246410"/>
          </a:xfrm>
          <a:prstGeom prst="star6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</a:t>
            </a:r>
            <a:r>
              <a:rPr lang="en-US" b="1" dirty="0" smtClean="0">
                <a:solidFill>
                  <a:schemeClr val="bg1"/>
                </a:solidFill>
              </a:rPr>
              <a:t>0</a:t>
            </a:r>
            <a:endParaRPr lang="ru-RU" dirty="0"/>
          </a:p>
        </p:txBody>
      </p:sp>
      <p:sp>
        <p:nvSpPr>
          <p:cNvPr id="19" name="6-конечная звезда 18">
            <a:hlinkClick r:id="rId4" action="ppaction://hlinksldjump"/>
          </p:cNvPr>
          <p:cNvSpPr/>
          <p:nvPr/>
        </p:nvSpPr>
        <p:spPr>
          <a:xfrm>
            <a:off x="7153908" y="1797056"/>
            <a:ext cx="1089660" cy="1246410"/>
          </a:xfrm>
          <a:prstGeom prst="star6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3</a:t>
            </a:r>
            <a:r>
              <a:rPr lang="en-US" b="1" dirty="0" smtClean="0">
                <a:solidFill>
                  <a:schemeClr val="bg1"/>
                </a:solidFill>
              </a:rPr>
              <a:t>0</a:t>
            </a:r>
            <a:endParaRPr lang="ru-RU" dirty="0"/>
          </a:p>
        </p:txBody>
      </p:sp>
      <p:sp>
        <p:nvSpPr>
          <p:cNvPr id="20" name="6-конечная звезда 19">
            <a:hlinkClick r:id="rId5" action="ppaction://hlinksldjump"/>
          </p:cNvPr>
          <p:cNvSpPr/>
          <p:nvPr/>
        </p:nvSpPr>
        <p:spPr>
          <a:xfrm>
            <a:off x="8765141" y="1816290"/>
            <a:ext cx="1089660" cy="1246410"/>
          </a:xfrm>
          <a:prstGeom prst="star6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4</a:t>
            </a:r>
            <a:r>
              <a:rPr lang="en-US" b="1" dirty="0" smtClean="0">
                <a:solidFill>
                  <a:schemeClr val="bg1"/>
                </a:solidFill>
              </a:rPr>
              <a:t>0</a:t>
            </a:r>
            <a:endParaRPr lang="ru-RU" dirty="0"/>
          </a:p>
        </p:txBody>
      </p:sp>
      <p:sp>
        <p:nvSpPr>
          <p:cNvPr id="21" name="6-конечная звезда 20">
            <a:hlinkClick r:id="rId6" action="ppaction://hlinksldjump" highlightClick="1"/>
          </p:cNvPr>
          <p:cNvSpPr/>
          <p:nvPr/>
        </p:nvSpPr>
        <p:spPr>
          <a:xfrm>
            <a:off x="10218538" y="1816290"/>
            <a:ext cx="1089660" cy="1246410"/>
          </a:xfrm>
          <a:prstGeom prst="star6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5</a:t>
            </a:r>
            <a:r>
              <a:rPr lang="en-US" b="1" dirty="0" smtClean="0">
                <a:solidFill>
                  <a:schemeClr val="bg1"/>
                </a:solidFill>
              </a:rPr>
              <a:t>0</a:t>
            </a:r>
            <a:endParaRPr lang="ru-RU" dirty="0"/>
          </a:p>
        </p:txBody>
      </p:sp>
      <p:sp>
        <p:nvSpPr>
          <p:cNvPr id="22" name="Блок-схема: узел 21">
            <a:hlinkClick r:id="rId7" action="ppaction://hlinksldjump"/>
          </p:cNvPr>
          <p:cNvSpPr/>
          <p:nvPr/>
        </p:nvSpPr>
        <p:spPr>
          <a:xfrm>
            <a:off x="3875244" y="3168228"/>
            <a:ext cx="1089660" cy="1003538"/>
          </a:xfrm>
          <a:prstGeom prst="flowChartConnector">
            <a:avLst/>
          </a:prstGeom>
          <a:solidFill>
            <a:srgbClr val="36FE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bg1"/>
                </a:solidFill>
              </a:rPr>
              <a:t>10</a:t>
            </a:r>
            <a:endParaRPr lang="ru-RU"/>
          </a:p>
        </p:txBody>
      </p:sp>
      <p:sp>
        <p:nvSpPr>
          <p:cNvPr id="23" name="Блок-схема: узел 22">
            <a:hlinkClick r:id="rId8" action="ppaction://hlinksldjump"/>
          </p:cNvPr>
          <p:cNvSpPr/>
          <p:nvPr/>
        </p:nvSpPr>
        <p:spPr>
          <a:xfrm>
            <a:off x="5513425" y="3175144"/>
            <a:ext cx="1089660" cy="1003538"/>
          </a:xfrm>
          <a:prstGeom prst="flowChartConnector">
            <a:avLst/>
          </a:prstGeom>
          <a:solidFill>
            <a:srgbClr val="36FE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20</a:t>
            </a:r>
            <a:endParaRPr lang="ru-RU" dirty="0"/>
          </a:p>
        </p:txBody>
      </p:sp>
      <p:sp>
        <p:nvSpPr>
          <p:cNvPr id="24" name="Блок-схема: узел 23">
            <a:hlinkClick r:id="rId9" action="ppaction://hlinksldjump"/>
          </p:cNvPr>
          <p:cNvSpPr/>
          <p:nvPr/>
        </p:nvSpPr>
        <p:spPr>
          <a:xfrm>
            <a:off x="7130758" y="3144370"/>
            <a:ext cx="1089660" cy="1003538"/>
          </a:xfrm>
          <a:prstGeom prst="flowChartConnector">
            <a:avLst/>
          </a:prstGeom>
          <a:solidFill>
            <a:srgbClr val="36FE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3</a:t>
            </a:r>
            <a:r>
              <a:rPr lang="en-US" b="1" dirty="0" smtClean="0">
                <a:solidFill>
                  <a:schemeClr val="bg1"/>
                </a:solidFill>
              </a:rPr>
              <a:t>0</a:t>
            </a:r>
            <a:endParaRPr lang="ru-RU" dirty="0"/>
          </a:p>
        </p:txBody>
      </p:sp>
      <p:sp>
        <p:nvSpPr>
          <p:cNvPr id="25" name="Блок-схема: узел 24">
            <a:hlinkClick r:id="rId10" action="ppaction://hlinksldjump"/>
          </p:cNvPr>
          <p:cNvSpPr/>
          <p:nvPr/>
        </p:nvSpPr>
        <p:spPr>
          <a:xfrm>
            <a:off x="8765141" y="3198535"/>
            <a:ext cx="1089660" cy="1003538"/>
          </a:xfrm>
          <a:prstGeom prst="flowChartConnector">
            <a:avLst/>
          </a:prstGeom>
          <a:solidFill>
            <a:srgbClr val="36FE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4</a:t>
            </a:r>
            <a:r>
              <a:rPr lang="en-US" b="1" dirty="0" smtClean="0">
                <a:solidFill>
                  <a:schemeClr val="bg1"/>
                </a:solidFill>
              </a:rPr>
              <a:t>0</a:t>
            </a:r>
            <a:endParaRPr lang="ru-RU" dirty="0"/>
          </a:p>
        </p:txBody>
      </p:sp>
      <p:sp>
        <p:nvSpPr>
          <p:cNvPr id="26" name="Блок-схема: узел 25">
            <a:hlinkClick r:id="rId11" action="ppaction://hlinksldjump"/>
          </p:cNvPr>
          <p:cNvSpPr/>
          <p:nvPr/>
        </p:nvSpPr>
        <p:spPr>
          <a:xfrm>
            <a:off x="10218538" y="3198535"/>
            <a:ext cx="1089660" cy="1003538"/>
          </a:xfrm>
          <a:prstGeom prst="flowChartConnector">
            <a:avLst/>
          </a:prstGeom>
          <a:solidFill>
            <a:srgbClr val="36FE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bg1"/>
                </a:solidFill>
              </a:rPr>
              <a:t>50</a:t>
            </a:r>
            <a:endParaRPr lang="ru-RU"/>
          </a:p>
        </p:txBody>
      </p:sp>
      <p:sp>
        <p:nvSpPr>
          <p:cNvPr id="27" name="Равнобедренный треугольник 26">
            <a:hlinkClick r:id="rId12" action="ppaction://hlinksldjump"/>
          </p:cNvPr>
          <p:cNvSpPr/>
          <p:nvPr/>
        </p:nvSpPr>
        <p:spPr>
          <a:xfrm>
            <a:off x="3875244" y="4384583"/>
            <a:ext cx="1089660" cy="873761"/>
          </a:xfrm>
          <a:prstGeom prst="triangle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bg1"/>
                </a:solidFill>
              </a:rPr>
              <a:t>10</a:t>
            </a:r>
            <a:endParaRPr lang="ru-RU"/>
          </a:p>
        </p:txBody>
      </p:sp>
      <p:sp>
        <p:nvSpPr>
          <p:cNvPr id="28" name="Равнобедренный треугольник 27">
            <a:hlinkClick r:id="rId13" action="ppaction://hlinksldjump"/>
          </p:cNvPr>
          <p:cNvSpPr/>
          <p:nvPr/>
        </p:nvSpPr>
        <p:spPr>
          <a:xfrm>
            <a:off x="5549581" y="4316978"/>
            <a:ext cx="1089660" cy="873761"/>
          </a:xfrm>
          <a:prstGeom prst="triangle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20</a:t>
            </a:r>
            <a:endParaRPr lang="ru-RU" dirty="0"/>
          </a:p>
        </p:txBody>
      </p:sp>
      <p:sp>
        <p:nvSpPr>
          <p:cNvPr id="29" name="Равнобедренный треугольник 28">
            <a:hlinkClick r:id="rId14" action="ppaction://hlinksldjump"/>
          </p:cNvPr>
          <p:cNvSpPr/>
          <p:nvPr/>
        </p:nvSpPr>
        <p:spPr>
          <a:xfrm>
            <a:off x="7153906" y="4284117"/>
            <a:ext cx="1089660" cy="873761"/>
          </a:xfrm>
          <a:prstGeom prst="triangle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3</a:t>
            </a:r>
            <a:r>
              <a:rPr lang="en-US" b="1" dirty="0" smtClean="0">
                <a:solidFill>
                  <a:schemeClr val="bg1"/>
                </a:solidFill>
              </a:rPr>
              <a:t>0</a:t>
            </a:r>
            <a:endParaRPr lang="ru-RU" dirty="0"/>
          </a:p>
        </p:txBody>
      </p:sp>
      <p:sp>
        <p:nvSpPr>
          <p:cNvPr id="30" name="Равнобедренный треугольник 29">
            <a:hlinkClick r:id="rId15" action="ppaction://hlinksldjump"/>
          </p:cNvPr>
          <p:cNvSpPr/>
          <p:nvPr/>
        </p:nvSpPr>
        <p:spPr>
          <a:xfrm>
            <a:off x="8758231" y="4384582"/>
            <a:ext cx="1089660" cy="873761"/>
          </a:xfrm>
          <a:prstGeom prst="triangle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bg1"/>
                </a:solidFill>
              </a:rPr>
              <a:t>40</a:t>
            </a:r>
            <a:endParaRPr lang="ru-RU"/>
          </a:p>
        </p:txBody>
      </p:sp>
      <p:sp>
        <p:nvSpPr>
          <p:cNvPr id="31" name="Равнобедренный треугольник 30">
            <a:hlinkClick r:id="rId16" action="ppaction://hlinksldjump"/>
          </p:cNvPr>
          <p:cNvSpPr/>
          <p:nvPr/>
        </p:nvSpPr>
        <p:spPr>
          <a:xfrm>
            <a:off x="10288269" y="4357588"/>
            <a:ext cx="1089660" cy="873761"/>
          </a:xfrm>
          <a:prstGeom prst="triangle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bg1"/>
                </a:solidFill>
              </a:rPr>
              <a:t>50</a:t>
            </a:r>
            <a:endParaRPr lang="ru-RU"/>
          </a:p>
        </p:txBody>
      </p:sp>
      <p:sp>
        <p:nvSpPr>
          <p:cNvPr id="32" name="Прямоугольник 31">
            <a:hlinkClick r:id="rId17" action="ppaction://hlinksldjump"/>
          </p:cNvPr>
          <p:cNvSpPr/>
          <p:nvPr/>
        </p:nvSpPr>
        <p:spPr>
          <a:xfrm>
            <a:off x="3920412" y="5584318"/>
            <a:ext cx="1089660" cy="7747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bg1"/>
                </a:solidFill>
              </a:rPr>
              <a:t>10</a:t>
            </a:r>
            <a:endParaRPr lang="ru-RU"/>
          </a:p>
        </p:txBody>
      </p:sp>
      <p:sp>
        <p:nvSpPr>
          <p:cNvPr id="33" name="Прямоугольник 32">
            <a:hlinkClick r:id="rId18" action="ppaction://hlinksldjump"/>
          </p:cNvPr>
          <p:cNvSpPr/>
          <p:nvPr/>
        </p:nvSpPr>
        <p:spPr>
          <a:xfrm>
            <a:off x="5537160" y="5603552"/>
            <a:ext cx="1089660" cy="7747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bg1"/>
                </a:solidFill>
              </a:rPr>
              <a:t>20</a:t>
            </a:r>
            <a:endParaRPr lang="ru-RU"/>
          </a:p>
        </p:txBody>
      </p:sp>
      <p:sp>
        <p:nvSpPr>
          <p:cNvPr id="34" name="Прямоугольник 33">
            <a:hlinkClick r:id="rId19" action="ppaction://hlinksldjump"/>
          </p:cNvPr>
          <p:cNvSpPr/>
          <p:nvPr/>
        </p:nvSpPr>
        <p:spPr>
          <a:xfrm>
            <a:off x="7153906" y="5572065"/>
            <a:ext cx="1089660" cy="7747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3</a:t>
            </a:r>
            <a:r>
              <a:rPr lang="en-US" b="1" dirty="0" smtClean="0">
                <a:solidFill>
                  <a:schemeClr val="bg1"/>
                </a:solidFill>
              </a:rPr>
              <a:t>0</a:t>
            </a:r>
            <a:endParaRPr lang="ru-RU" dirty="0"/>
          </a:p>
        </p:txBody>
      </p:sp>
      <p:sp>
        <p:nvSpPr>
          <p:cNvPr id="35" name="Прямоугольник 34">
            <a:hlinkClick r:id="rId20" action="ppaction://hlinksldjump"/>
          </p:cNvPr>
          <p:cNvSpPr/>
          <p:nvPr/>
        </p:nvSpPr>
        <p:spPr>
          <a:xfrm>
            <a:off x="8765141" y="5582771"/>
            <a:ext cx="1089660" cy="7747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bg1"/>
                </a:solidFill>
              </a:rPr>
              <a:t>40</a:t>
            </a:r>
            <a:endParaRPr lang="ru-RU"/>
          </a:p>
        </p:txBody>
      </p:sp>
      <p:sp>
        <p:nvSpPr>
          <p:cNvPr id="36" name="Прямоугольник 35">
            <a:hlinkClick r:id="rId21" action="ppaction://hlinksldjump"/>
          </p:cNvPr>
          <p:cNvSpPr/>
          <p:nvPr/>
        </p:nvSpPr>
        <p:spPr>
          <a:xfrm>
            <a:off x="10288269" y="5610317"/>
            <a:ext cx="1089660" cy="7747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bg1"/>
                </a:solidFill>
              </a:rPr>
              <a:t>50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80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WORLD. Make the correct form.</a:t>
            </a:r>
            <a:endParaRPr lang="ru-RU" sz="4000" dirty="0"/>
          </a:p>
        </p:txBody>
      </p:sp>
      <p:sp>
        <p:nvSpPr>
          <p:cNvPr id="4" name="Блок-схема: узел 3">
            <a:hlinkClick r:id="rId2" action="ppaction://hlinksldjump"/>
          </p:cNvPr>
          <p:cNvSpPr/>
          <p:nvPr/>
        </p:nvSpPr>
        <p:spPr>
          <a:xfrm>
            <a:off x="10387242" y="618518"/>
            <a:ext cx="1089660" cy="1003538"/>
          </a:xfrm>
          <a:prstGeom prst="flowChartConnector">
            <a:avLst/>
          </a:prstGeom>
          <a:solidFill>
            <a:srgbClr val="36FE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30</a:t>
            </a:r>
            <a:endParaRPr lang="ru-RU" dirty="0"/>
          </a:p>
        </p:txBody>
      </p:sp>
      <p:pic>
        <p:nvPicPr>
          <p:cNvPr id="9" name="Picture 105" descr="36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7315" y="3825298"/>
            <a:ext cx="2758641" cy="275864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22950" y="2097088"/>
            <a:ext cx="102539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1. Mike is </a:t>
            </a:r>
            <a:r>
              <a:rPr lang="en-US" sz="4400" b="1" dirty="0" smtClean="0">
                <a:solidFill>
                  <a:srgbClr val="FF0000"/>
                </a:solidFill>
              </a:rPr>
              <a:t>TALLER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smtClean="0">
                <a:solidFill>
                  <a:schemeClr val="bg1"/>
                </a:solidFill>
              </a:rPr>
              <a:t>than Liz. </a:t>
            </a:r>
          </a:p>
          <a:p>
            <a:r>
              <a:rPr lang="en-US" sz="4400" dirty="0" smtClean="0">
                <a:solidFill>
                  <a:schemeClr val="bg1"/>
                </a:solidFill>
              </a:rPr>
              <a:t>2. This rose is </a:t>
            </a:r>
            <a:r>
              <a:rPr lang="en-US" sz="4400" b="1" dirty="0" smtClean="0">
                <a:solidFill>
                  <a:srgbClr val="FF0000"/>
                </a:solidFill>
              </a:rPr>
              <a:t>MORE BEAUTIFUL </a:t>
            </a:r>
            <a:r>
              <a:rPr lang="en-US" sz="4400" dirty="0" smtClean="0">
                <a:solidFill>
                  <a:schemeClr val="bg1"/>
                </a:solidFill>
              </a:rPr>
              <a:t>than that rose. </a:t>
            </a:r>
            <a:endParaRPr lang="en-US" sz="2000" dirty="0"/>
          </a:p>
          <a:p>
            <a:r>
              <a:rPr lang="en-US" sz="4400" dirty="0" smtClean="0">
                <a:solidFill>
                  <a:schemeClr val="bg1"/>
                </a:solidFill>
              </a:rPr>
              <a:t>3. My teacher is </a:t>
            </a:r>
            <a:r>
              <a:rPr lang="en-US" sz="4400" b="1" dirty="0" smtClean="0">
                <a:solidFill>
                  <a:srgbClr val="FF0000"/>
                </a:solidFill>
              </a:rPr>
              <a:t>THE BEST</a:t>
            </a:r>
            <a:r>
              <a:rPr lang="en-US" sz="4400" dirty="0" smtClean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341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WORLD. Read the transcription and write down words .</a:t>
            </a:r>
            <a:endParaRPr lang="ru-RU" sz="4000" dirty="0"/>
          </a:p>
        </p:txBody>
      </p:sp>
      <p:sp>
        <p:nvSpPr>
          <p:cNvPr id="4" name="Блок-схема: узел 3">
            <a:hlinkClick r:id="rId2" action="ppaction://hlinksldjump"/>
          </p:cNvPr>
          <p:cNvSpPr/>
          <p:nvPr/>
        </p:nvSpPr>
        <p:spPr>
          <a:xfrm>
            <a:off x="10387242" y="618518"/>
            <a:ext cx="1089660" cy="1003538"/>
          </a:xfrm>
          <a:prstGeom prst="flowChartConnector">
            <a:avLst/>
          </a:prstGeom>
          <a:solidFill>
            <a:srgbClr val="36FE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4</a:t>
            </a:r>
            <a:r>
              <a:rPr lang="en-US" b="1" dirty="0" smtClean="0">
                <a:solidFill>
                  <a:schemeClr val="bg1"/>
                </a:solidFill>
              </a:rPr>
              <a:t>0</a:t>
            </a:r>
            <a:endParaRPr lang="ru-RU" dirty="0"/>
          </a:p>
        </p:txBody>
      </p:sp>
      <p:pic>
        <p:nvPicPr>
          <p:cNvPr id="9" name="Picture 105" descr="36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8601" y="2788741"/>
            <a:ext cx="2758641" cy="275864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19393" y="2313709"/>
            <a:ext cx="102539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smtClean="0">
                <a:solidFill>
                  <a:schemeClr val="bg1"/>
                </a:solidFill>
              </a:rPr>
              <a:t>1. |</a:t>
            </a:r>
            <a:r>
              <a:rPr lang="de-DE" sz="4400" dirty="0" err="1" smtClean="0">
                <a:solidFill>
                  <a:schemeClr val="bg1"/>
                </a:solidFill>
              </a:rPr>
              <a:t>hɔːl</a:t>
            </a:r>
            <a:r>
              <a:rPr lang="de-DE" sz="4400" dirty="0" smtClean="0">
                <a:solidFill>
                  <a:schemeClr val="bg1"/>
                </a:solidFill>
              </a:rPr>
              <a:t>|</a:t>
            </a:r>
          </a:p>
          <a:p>
            <a:r>
              <a:rPr lang="de-DE" sz="4400" dirty="0" smtClean="0">
                <a:solidFill>
                  <a:schemeClr val="bg1"/>
                </a:solidFill>
              </a:rPr>
              <a:t>2. |ˈ</a:t>
            </a:r>
            <a:r>
              <a:rPr lang="de-DE" sz="4400" dirty="0" err="1">
                <a:solidFill>
                  <a:schemeClr val="bg1"/>
                </a:solidFill>
              </a:rPr>
              <a:t>bɑ</a:t>
            </a:r>
            <a:r>
              <a:rPr lang="de-DE" sz="4400" dirty="0">
                <a:solidFill>
                  <a:schemeClr val="bg1"/>
                </a:solidFill>
              </a:rPr>
              <a:t>ː</a:t>
            </a:r>
            <a:r>
              <a:rPr lang="el-GR" sz="4400" dirty="0">
                <a:solidFill>
                  <a:schemeClr val="bg1"/>
                </a:solidFill>
              </a:rPr>
              <a:t>θ</a:t>
            </a:r>
            <a:r>
              <a:rPr lang="de-DE" sz="4400" dirty="0" err="1">
                <a:solidFill>
                  <a:schemeClr val="bg1"/>
                </a:solidFill>
              </a:rPr>
              <a:t>ruːm</a:t>
            </a:r>
            <a:r>
              <a:rPr lang="de-DE" sz="4400" dirty="0">
                <a:solidFill>
                  <a:schemeClr val="bg1"/>
                </a:solidFill>
              </a:rPr>
              <a:t>| 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4400" dirty="0" smtClean="0">
                <a:solidFill>
                  <a:schemeClr val="bg1"/>
                </a:solidFill>
              </a:rPr>
              <a:t>3. </a:t>
            </a:r>
            <a:r>
              <a:rPr lang="de-DE" sz="4400" dirty="0" smtClean="0">
                <a:solidFill>
                  <a:schemeClr val="bg1"/>
                </a:solidFill>
              </a:rPr>
              <a:t>|</a:t>
            </a:r>
            <a:r>
              <a:rPr lang="de-DE" sz="4400" dirty="0" err="1" smtClean="0">
                <a:solidFill>
                  <a:schemeClr val="bg1"/>
                </a:solidFill>
              </a:rPr>
              <a:t>haʊs</a:t>
            </a:r>
            <a:r>
              <a:rPr lang="de-DE" sz="4400" dirty="0">
                <a:solidFill>
                  <a:schemeClr val="bg1"/>
                </a:solidFill>
              </a:rPr>
              <a:t>|</a:t>
            </a:r>
            <a:endParaRPr lang="en-US" sz="4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87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WORLD. Read the transcription and write down words .</a:t>
            </a:r>
            <a:endParaRPr lang="ru-RU" sz="4000" dirty="0"/>
          </a:p>
        </p:txBody>
      </p:sp>
      <p:sp>
        <p:nvSpPr>
          <p:cNvPr id="4" name="Блок-схема: узел 3">
            <a:hlinkClick r:id="rId2" action="ppaction://hlinksldjump"/>
          </p:cNvPr>
          <p:cNvSpPr/>
          <p:nvPr/>
        </p:nvSpPr>
        <p:spPr>
          <a:xfrm>
            <a:off x="10387242" y="618518"/>
            <a:ext cx="1089660" cy="1003538"/>
          </a:xfrm>
          <a:prstGeom prst="flowChartConnector">
            <a:avLst/>
          </a:prstGeom>
          <a:solidFill>
            <a:srgbClr val="36FE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4</a:t>
            </a:r>
            <a:r>
              <a:rPr lang="en-US" b="1" dirty="0" smtClean="0">
                <a:solidFill>
                  <a:schemeClr val="bg1"/>
                </a:solidFill>
              </a:rPr>
              <a:t>0</a:t>
            </a:r>
            <a:endParaRPr lang="ru-RU" dirty="0"/>
          </a:p>
        </p:txBody>
      </p:sp>
      <p:pic>
        <p:nvPicPr>
          <p:cNvPr id="9" name="Picture 105" descr="36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8601" y="2788741"/>
            <a:ext cx="2758641" cy="275864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19393" y="2313709"/>
            <a:ext cx="102539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smtClean="0">
                <a:solidFill>
                  <a:schemeClr val="bg1"/>
                </a:solidFill>
              </a:rPr>
              <a:t>1. |</a:t>
            </a:r>
            <a:r>
              <a:rPr lang="de-DE" sz="4400" dirty="0" err="1" smtClean="0">
                <a:solidFill>
                  <a:schemeClr val="bg1"/>
                </a:solidFill>
              </a:rPr>
              <a:t>hɔːl</a:t>
            </a:r>
            <a:r>
              <a:rPr lang="de-DE" sz="4400" dirty="0" smtClean="0">
                <a:solidFill>
                  <a:schemeClr val="bg1"/>
                </a:solidFill>
              </a:rPr>
              <a:t>| </a:t>
            </a:r>
            <a:r>
              <a:rPr lang="de-DE" sz="4400" b="1" dirty="0" smtClean="0">
                <a:solidFill>
                  <a:srgbClr val="FF0000"/>
                </a:solidFill>
              </a:rPr>
              <a:t>HALL</a:t>
            </a:r>
          </a:p>
          <a:p>
            <a:r>
              <a:rPr lang="de-DE" sz="4400" dirty="0" smtClean="0">
                <a:solidFill>
                  <a:schemeClr val="bg1"/>
                </a:solidFill>
              </a:rPr>
              <a:t>2. |ˈ</a:t>
            </a:r>
            <a:r>
              <a:rPr lang="de-DE" sz="4400" dirty="0" err="1">
                <a:solidFill>
                  <a:schemeClr val="bg1"/>
                </a:solidFill>
              </a:rPr>
              <a:t>bɑ</a:t>
            </a:r>
            <a:r>
              <a:rPr lang="de-DE" sz="4400" dirty="0">
                <a:solidFill>
                  <a:schemeClr val="bg1"/>
                </a:solidFill>
              </a:rPr>
              <a:t>ː</a:t>
            </a:r>
            <a:r>
              <a:rPr lang="el-GR" sz="4400" dirty="0">
                <a:solidFill>
                  <a:schemeClr val="bg1"/>
                </a:solidFill>
              </a:rPr>
              <a:t>θ</a:t>
            </a:r>
            <a:r>
              <a:rPr lang="de-DE" sz="4400" dirty="0" err="1" smtClean="0">
                <a:solidFill>
                  <a:schemeClr val="bg1"/>
                </a:solidFill>
              </a:rPr>
              <a:t>ruːm|</a:t>
            </a:r>
            <a:r>
              <a:rPr lang="de-DE" sz="4400" b="1" dirty="0" err="1" smtClean="0">
                <a:solidFill>
                  <a:srgbClr val="FF0000"/>
                </a:solidFill>
              </a:rPr>
              <a:t>BATHROOM</a:t>
            </a:r>
            <a:r>
              <a:rPr lang="de-DE" sz="4400" dirty="0">
                <a:solidFill>
                  <a:schemeClr val="bg1"/>
                </a:solidFill>
              </a:rPr>
              <a:t> 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4400" dirty="0" smtClean="0">
                <a:solidFill>
                  <a:schemeClr val="bg1"/>
                </a:solidFill>
              </a:rPr>
              <a:t>3. </a:t>
            </a:r>
            <a:r>
              <a:rPr lang="de-DE" sz="4400" dirty="0" smtClean="0">
                <a:solidFill>
                  <a:schemeClr val="bg1"/>
                </a:solidFill>
              </a:rPr>
              <a:t>|</a:t>
            </a:r>
            <a:r>
              <a:rPr lang="de-DE" sz="4400" dirty="0" err="1" smtClean="0">
                <a:solidFill>
                  <a:schemeClr val="bg1"/>
                </a:solidFill>
              </a:rPr>
              <a:t>haʊs|</a:t>
            </a:r>
            <a:r>
              <a:rPr lang="de-DE" sz="4400" b="1" dirty="0" err="1" smtClean="0">
                <a:solidFill>
                  <a:srgbClr val="FF0000"/>
                </a:solidFill>
              </a:rPr>
              <a:t>HOUSE</a:t>
            </a:r>
            <a:endParaRPr lang="en-US" sz="4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60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201128"/>
            <a:ext cx="9905998" cy="147857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WORLD. Find the words .</a:t>
            </a:r>
            <a:endParaRPr lang="ru-RU" sz="4000" dirty="0"/>
          </a:p>
        </p:txBody>
      </p:sp>
      <p:sp>
        <p:nvSpPr>
          <p:cNvPr id="4" name="Блок-схема: узел 3">
            <a:hlinkClick r:id="rId2" action="ppaction://hlinksldjump"/>
          </p:cNvPr>
          <p:cNvSpPr/>
          <p:nvPr/>
        </p:nvSpPr>
        <p:spPr>
          <a:xfrm>
            <a:off x="10387242" y="618518"/>
            <a:ext cx="1089660" cy="1003538"/>
          </a:xfrm>
          <a:prstGeom prst="flowChartConnector">
            <a:avLst/>
          </a:prstGeom>
          <a:solidFill>
            <a:srgbClr val="36FE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50</a:t>
            </a:r>
            <a:endParaRPr lang="ru-RU" dirty="0"/>
          </a:p>
        </p:txBody>
      </p:sp>
      <p:pic>
        <p:nvPicPr>
          <p:cNvPr id="9" name="Picture 105" descr="36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79025" y="2313709"/>
            <a:ext cx="3408217" cy="340821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19393" y="2313709"/>
            <a:ext cx="10253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891" y="1592790"/>
            <a:ext cx="4437521" cy="483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7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0309" y="-120767"/>
            <a:ext cx="9905998" cy="147857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WORLD. Find the words .</a:t>
            </a:r>
            <a:endParaRPr lang="ru-RU" sz="4000" dirty="0"/>
          </a:p>
        </p:txBody>
      </p:sp>
      <p:sp>
        <p:nvSpPr>
          <p:cNvPr id="4" name="Блок-схема: узел 3">
            <a:hlinkClick r:id="rId2" action="ppaction://hlinksldjump"/>
          </p:cNvPr>
          <p:cNvSpPr/>
          <p:nvPr/>
        </p:nvSpPr>
        <p:spPr>
          <a:xfrm>
            <a:off x="10387242" y="618518"/>
            <a:ext cx="1089660" cy="1003538"/>
          </a:xfrm>
          <a:prstGeom prst="flowChartConnector">
            <a:avLst/>
          </a:prstGeom>
          <a:solidFill>
            <a:srgbClr val="36FE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50</a:t>
            </a:r>
            <a:endParaRPr lang="ru-RU" dirty="0"/>
          </a:p>
        </p:txBody>
      </p:sp>
      <p:pic>
        <p:nvPicPr>
          <p:cNvPr id="9" name="Picture 105" descr="36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79025" y="2313709"/>
            <a:ext cx="3408217" cy="340821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19393" y="2313709"/>
            <a:ext cx="10253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 smtClean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903" y="969815"/>
            <a:ext cx="5237466" cy="559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4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5522" y="133609"/>
            <a:ext cx="9905998" cy="147857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Time. What time is it? </a:t>
            </a:r>
            <a:endParaRPr lang="ru-RU" sz="4000" dirty="0"/>
          </a:p>
        </p:txBody>
      </p:sp>
      <p:pic>
        <p:nvPicPr>
          <p:cNvPr id="8" name="Picture 2" descr="hello_html_m2806cca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407" y="1749101"/>
            <a:ext cx="3172629" cy="317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ello_html_m31bfa15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980" y="1676332"/>
            <a:ext cx="3318166" cy="331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Равнобедренный треугольник 10">
            <a:hlinkClick r:id="rId4" action="ppaction://hlinksldjump"/>
          </p:cNvPr>
          <p:cNvSpPr/>
          <p:nvPr/>
        </p:nvSpPr>
        <p:spPr>
          <a:xfrm>
            <a:off x="10192917" y="533019"/>
            <a:ext cx="1089660" cy="873761"/>
          </a:xfrm>
          <a:prstGeom prst="triangle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10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186064" y="1749101"/>
            <a:ext cx="7312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1.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49009" y="1749101"/>
            <a:ext cx="7312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743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5522" y="133609"/>
            <a:ext cx="9905998" cy="147857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Time. What time is it? </a:t>
            </a:r>
            <a:endParaRPr lang="ru-RU" sz="4000" dirty="0"/>
          </a:p>
        </p:txBody>
      </p:sp>
      <p:pic>
        <p:nvPicPr>
          <p:cNvPr id="8" name="Picture 2" descr="hello_html_m2806cca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407" y="1749101"/>
            <a:ext cx="3172629" cy="317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ello_html_m31bfa15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980" y="1676332"/>
            <a:ext cx="3318166" cy="331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Равнобедренный треугольник 10">
            <a:hlinkClick r:id="rId4" action="ppaction://hlinksldjump"/>
          </p:cNvPr>
          <p:cNvSpPr/>
          <p:nvPr/>
        </p:nvSpPr>
        <p:spPr>
          <a:xfrm>
            <a:off x="10192917" y="533019"/>
            <a:ext cx="1089660" cy="873761"/>
          </a:xfrm>
          <a:prstGeom prst="triangle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10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186064" y="1749101"/>
            <a:ext cx="7312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1.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49009" y="1749101"/>
            <a:ext cx="7312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0686" y="4994498"/>
            <a:ext cx="449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IT’S THREE FIFTY FIVE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33549" y="4994498"/>
            <a:ext cx="5049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IT’S TWO TWENTY FIVE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97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749" y="230614"/>
            <a:ext cx="9905998" cy="147857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Time. Put numerals from the smallest to the biggest  </a:t>
            </a:r>
            <a:endParaRPr lang="ru-RU" sz="4000" dirty="0"/>
          </a:p>
        </p:txBody>
      </p:sp>
      <p:sp>
        <p:nvSpPr>
          <p:cNvPr id="11" name="Равнобедренный треугольник 10">
            <a:hlinkClick r:id="rId2" action="ppaction://hlinksldjump"/>
          </p:cNvPr>
          <p:cNvSpPr/>
          <p:nvPr/>
        </p:nvSpPr>
        <p:spPr>
          <a:xfrm>
            <a:off x="10345317" y="685419"/>
            <a:ext cx="1089660" cy="873761"/>
          </a:xfrm>
          <a:prstGeom prst="triangle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</a:t>
            </a:r>
            <a:r>
              <a:rPr lang="en-US" b="1" dirty="0" smtClean="0">
                <a:solidFill>
                  <a:schemeClr val="bg1"/>
                </a:solidFill>
              </a:rPr>
              <a:t>0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766012" y="1693615"/>
            <a:ext cx="3962367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fifty six ,</a:t>
            </a:r>
          </a:p>
          <a:p>
            <a:pPr algn="ctr"/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four, </a:t>
            </a:r>
          </a:p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wenty three,</a:t>
            </a:r>
          </a:p>
          <a:p>
            <a:pPr algn="ctr"/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nineteen,</a:t>
            </a:r>
          </a:p>
          <a:p>
            <a:pPr algn="ctr"/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twelve </a:t>
            </a:r>
          </a:p>
          <a:p>
            <a:pPr algn="ctr"/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5126" y="1869354"/>
            <a:ext cx="3061710" cy="4137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628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749" y="230614"/>
            <a:ext cx="9905998" cy="147857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Time. Put numerals from the smallest to the biggest  </a:t>
            </a:r>
            <a:endParaRPr lang="ru-RU" sz="4000" dirty="0"/>
          </a:p>
        </p:txBody>
      </p:sp>
      <p:sp>
        <p:nvSpPr>
          <p:cNvPr id="11" name="Равнобедренный треугольник 10">
            <a:hlinkClick r:id="rId2" action="ppaction://hlinksldjump"/>
          </p:cNvPr>
          <p:cNvSpPr/>
          <p:nvPr/>
        </p:nvSpPr>
        <p:spPr>
          <a:xfrm>
            <a:off x="10345317" y="685419"/>
            <a:ext cx="1089660" cy="873761"/>
          </a:xfrm>
          <a:prstGeom prst="triangle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</a:t>
            </a:r>
            <a:r>
              <a:rPr lang="en-US" b="1" dirty="0" smtClean="0">
                <a:solidFill>
                  <a:schemeClr val="bg1"/>
                </a:solidFill>
              </a:rPr>
              <a:t>0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766012" y="1693615"/>
            <a:ext cx="3962367" cy="59093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four, </a:t>
            </a:r>
          </a:p>
          <a:p>
            <a:pPr algn="ctr"/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twelve,</a:t>
            </a:r>
          </a:p>
          <a:p>
            <a:pPr algn="ctr"/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nineteen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twenty three,</a:t>
            </a:r>
          </a:p>
          <a:p>
            <a:pPr algn="ctr"/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fifty six </a:t>
            </a:r>
          </a:p>
          <a:p>
            <a:pPr algn="ctr"/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algn="ctr"/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5126" y="1869354"/>
            <a:ext cx="3061710" cy="4137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0956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749" y="230614"/>
            <a:ext cx="9905998" cy="147857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Time. Make sentences .</a:t>
            </a:r>
            <a:endParaRPr lang="ru-RU" sz="4000" dirty="0"/>
          </a:p>
        </p:txBody>
      </p:sp>
      <p:sp>
        <p:nvSpPr>
          <p:cNvPr id="11" name="Равнобедренный треугольник 10">
            <a:hlinkClick r:id="rId2" action="ppaction://hlinksldjump"/>
          </p:cNvPr>
          <p:cNvSpPr/>
          <p:nvPr/>
        </p:nvSpPr>
        <p:spPr>
          <a:xfrm>
            <a:off x="10345317" y="685419"/>
            <a:ext cx="1089660" cy="873761"/>
          </a:xfrm>
          <a:prstGeom prst="triangle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30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43625" y="2210628"/>
            <a:ext cx="1120999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914400" indent="-914400" algn="ctr">
              <a:buAutoNum type="arabicPeriod"/>
            </a:pPr>
            <a:r>
              <a:rPr lang="en-US" sz="4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do/morning/do/what/in/the/you</a:t>
            </a:r>
            <a:r>
              <a:rPr lang="en-US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?</a:t>
            </a:r>
          </a:p>
          <a:p>
            <a:pPr marL="914400" indent="-914400" algn="ctr">
              <a:buAutoNum type="arabicPeriod"/>
            </a:pPr>
            <a:r>
              <a:rPr lang="en-US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get up/your/does/at/7 o’clock/mother? </a:t>
            </a:r>
          </a:p>
          <a:p>
            <a:pPr marL="914400" indent="-914400" algn="ctr">
              <a:buAutoNum type="arabicPeriod"/>
            </a:pPr>
            <a:r>
              <a:rPr lang="en-US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bed/go/to/do/when/you/usually?</a:t>
            </a:r>
          </a:p>
        </p:txBody>
      </p:sp>
    </p:spTree>
    <p:extLst>
      <p:ext uri="{BB962C8B-B14F-4D97-AF65-F5344CB8AC3E}">
        <p14:creationId xmlns:p14="http://schemas.microsoft.com/office/powerpoint/2010/main" val="20736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600" y="172526"/>
            <a:ext cx="9905998" cy="1478570"/>
          </a:xfrm>
        </p:spPr>
        <p:txBody>
          <a:bodyPr/>
          <a:lstStyle/>
          <a:p>
            <a:r>
              <a:rPr lang="en-US" sz="4000" dirty="0" smtClean="0"/>
              <a:t>School. Give Names to the pictures and write them down</a:t>
            </a:r>
            <a:r>
              <a:rPr lang="en-US" dirty="0" smtClean="0"/>
              <a:t>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9526" y="2118859"/>
            <a:ext cx="9905999" cy="3541714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1.  </a:t>
            </a:r>
            <a:r>
              <a:rPr lang="en-US" b="1" dirty="0">
                <a:solidFill>
                  <a:schemeClr val="bg1"/>
                </a:solidFill>
              </a:rPr>
              <a:t>I usually wear a red                   an</a:t>
            </a:r>
            <a:r>
              <a:rPr lang="de-DE" b="1" dirty="0">
                <a:solidFill>
                  <a:schemeClr val="bg1"/>
                </a:solidFill>
              </a:rPr>
              <a:t>d</a:t>
            </a:r>
            <a:r>
              <a:rPr lang="en-US" b="1" dirty="0">
                <a:solidFill>
                  <a:schemeClr val="bg1"/>
                </a:solidFill>
              </a:rPr>
              <a:t> blue                         </a:t>
            </a:r>
            <a:r>
              <a:rPr lang="en-US" b="1" dirty="0" smtClean="0">
                <a:solidFill>
                  <a:schemeClr val="bg1"/>
                </a:solidFill>
              </a:rPr>
              <a:t> in </a:t>
            </a:r>
            <a:endParaRPr lang="en-US" sz="1400" b="1" dirty="0">
              <a:solidFill>
                <a:schemeClr val="bg1"/>
              </a:solidFill>
            </a:endParaRPr>
          </a:p>
          <a:p>
            <a:endParaRPr lang="en-US" sz="1400" b="1" dirty="0"/>
          </a:p>
          <a:p>
            <a:endParaRPr lang="en-US" sz="1400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2</a:t>
            </a:r>
            <a:r>
              <a:rPr lang="en-US" b="1" dirty="0">
                <a:solidFill>
                  <a:schemeClr val="bg1"/>
                </a:solidFill>
              </a:rPr>
              <a:t>. When it is                     </a:t>
            </a:r>
            <a:r>
              <a:rPr lang="en-US" b="1" dirty="0" smtClean="0">
                <a:solidFill>
                  <a:schemeClr val="bg1"/>
                </a:solidFill>
              </a:rPr>
              <a:t>     I  </a:t>
            </a:r>
            <a:r>
              <a:rPr lang="en-US" b="1" dirty="0">
                <a:solidFill>
                  <a:schemeClr val="bg1"/>
                </a:solidFill>
              </a:rPr>
              <a:t>put on my  grey                   </a:t>
            </a:r>
            <a:r>
              <a:rPr lang="en-US" b="1" dirty="0" smtClean="0">
                <a:solidFill>
                  <a:schemeClr val="bg1"/>
                </a:solidFill>
              </a:rPr>
              <a:t>and my yellow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Picture 26" descr="Безимени-15">
            <a:hlinkClick r:id="" action="ppaction://noaction">
              <a:snd r:embed="rId2" name="11.wav"/>
            </a:hlinkClick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1565" y="1842095"/>
            <a:ext cx="1218585" cy="1039651"/>
          </a:xfrm>
          <a:prstGeom prst="rect">
            <a:avLst/>
          </a:prstGeom>
          <a:noFill/>
        </p:spPr>
      </p:pic>
      <p:pic>
        <p:nvPicPr>
          <p:cNvPr id="5" name="Picture 34" descr="Шорты">
            <a:hlinkClick r:id="" action="ppaction://noaction">
              <a:snd r:embed="rId4" name="17.wav"/>
            </a:hlinkClick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99258" y="1844482"/>
            <a:ext cx="1296366" cy="1313719"/>
          </a:xfrm>
          <a:prstGeom prst="rect">
            <a:avLst/>
          </a:prstGeom>
          <a:noFill/>
        </p:spPr>
      </p:pic>
      <p:pic>
        <p:nvPicPr>
          <p:cNvPr id="6" name="Picture 2" descr="ÐÐ°ÑÑÐ¸Ð½ÐºÐ¸ Ð¿Ð¾ Ð·Ð°Ð¿ÑÐ¾ÑÑ su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562" y="1844482"/>
            <a:ext cx="1358083" cy="123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821" y="3644634"/>
            <a:ext cx="1728192" cy="136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7" descr="Рисунок34">
            <a:hlinkClick r:id="" action="ppaction://noaction">
              <a:snd r:embed="rId8" name="13.wav"/>
            </a:hlinkClick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01002" y="3742662"/>
            <a:ext cx="1275979" cy="1480733"/>
          </a:xfrm>
          <a:prstGeom prst="rect">
            <a:avLst/>
          </a:prstGeom>
          <a:noFill/>
        </p:spPr>
      </p:pic>
      <p:pic>
        <p:nvPicPr>
          <p:cNvPr id="9" name="Picture 3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176290" y="3644634"/>
            <a:ext cx="1742242" cy="1836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6-конечная звезда 9">
            <a:hlinkClick r:id="rId11" action="ppaction://hlinksldjump"/>
          </p:cNvPr>
          <p:cNvSpPr/>
          <p:nvPr/>
        </p:nvSpPr>
        <p:spPr>
          <a:xfrm>
            <a:off x="10623286" y="136656"/>
            <a:ext cx="1089660" cy="1246410"/>
          </a:xfrm>
          <a:prstGeom prst="star6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10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3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749" y="230614"/>
            <a:ext cx="9905998" cy="147857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Time. Make sentences .</a:t>
            </a:r>
            <a:endParaRPr lang="ru-RU" sz="4000" dirty="0"/>
          </a:p>
        </p:txBody>
      </p:sp>
      <p:sp>
        <p:nvSpPr>
          <p:cNvPr id="11" name="Равнобедренный треугольник 10">
            <a:hlinkClick r:id="rId2" action="ppaction://hlinksldjump"/>
          </p:cNvPr>
          <p:cNvSpPr/>
          <p:nvPr/>
        </p:nvSpPr>
        <p:spPr>
          <a:xfrm>
            <a:off x="10345317" y="685419"/>
            <a:ext cx="1089660" cy="873761"/>
          </a:xfrm>
          <a:prstGeom prst="triangle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30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45607" y="2210628"/>
            <a:ext cx="1080603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914400" indent="-914400" algn="ctr">
              <a:buAutoNum type="arabicPeriod"/>
            </a:pPr>
            <a:r>
              <a:rPr lang="en-US" sz="4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What do you do in the morning?</a:t>
            </a:r>
          </a:p>
          <a:p>
            <a:pPr marL="914400" indent="-914400" algn="ctr">
              <a:buAutoNum type="arabicPeriod"/>
            </a:pPr>
            <a:r>
              <a:rPr lang="en-US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Does your mother get up at 7o’clock? </a:t>
            </a:r>
          </a:p>
          <a:p>
            <a:pPr marL="914400" indent="-914400" algn="ctr">
              <a:buAutoNum type="arabicPeriod"/>
            </a:pPr>
            <a:r>
              <a:rPr lang="en-US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When do you usually go to bed?</a:t>
            </a:r>
          </a:p>
        </p:txBody>
      </p:sp>
    </p:spTree>
    <p:extLst>
      <p:ext uri="{BB962C8B-B14F-4D97-AF65-F5344CB8AC3E}">
        <p14:creationId xmlns:p14="http://schemas.microsoft.com/office/powerpoint/2010/main" val="332756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749" y="230614"/>
            <a:ext cx="9905998" cy="1478570"/>
          </a:xfrm>
        </p:spPr>
        <p:txBody>
          <a:bodyPr/>
          <a:lstStyle/>
          <a:p>
            <a:r>
              <a:rPr lang="en-US" dirty="0" smtClean="0"/>
              <a:t>Time. Read transcription and write down words .</a:t>
            </a:r>
            <a:endParaRPr lang="ru-RU" dirty="0"/>
          </a:p>
        </p:txBody>
      </p:sp>
      <p:sp>
        <p:nvSpPr>
          <p:cNvPr id="11" name="Равнобедренный треугольник 10">
            <a:hlinkClick r:id="rId2" action="ppaction://hlinksldjump"/>
          </p:cNvPr>
          <p:cNvSpPr/>
          <p:nvPr/>
        </p:nvSpPr>
        <p:spPr>
          <a:xfrm>
            <a:off x="10345317" y="685419"/>
            <a:ext cx="1089660" cy="873761"/>
          </a:xfrm>
          <a:prstGeom prst="triangle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4</a:t>
            </a:r>
            <a:r>
              <a:rPr lang="en-US" b="1" dirty="0" smtClean="0">
                <a:solidFill>
                  <a:schemeClr val="bg1"/>
                </a:solidFill>
              </a:rPr>
              <a:t>0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694623" y="2210628"/>
            <a:ext cx="11079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914400" indent="-914400" algn="ctr">
              <a:buAutoNum type="arabicPeriod"/>
            </a:pPr>
            <a:endParaRPr lang="en-US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1025" y="2243785"/>
            <a:ext cx="102539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smtClean="0">
                <a:solidFill>
                  <a:schemeClr val="bg1"/>
                </a:solidFill>
              </a:rPr>
              <a:t>1. </a:t>
            </a:r>
            <a:r>
              <a:rPr lang="de-DE" sz="4400" dirty="0">
                <a:solidFill>
                  <a:schemeClr val="bg1"/>
                </a:solidFill>
              </a:rPr>
              <a:t>|ˈ</a:t>
            </a:r>
            <a:r>
              <a:rPr lang="de-DE" sz="4400" dirty="0" err="1" smtClean="0">
                <a:solidFill>
                  <a:schemeClr val="bg1"/>
                </a:solidFill>
              </a:rPr>
              <a:t>ɡrəendəed</a:t>
            </a:r>
            <a:r>
              <a:rPr lang="de-DE" sz="4400" dirty="0" smtClean="0">
                <a:solidFill>
                  <a:schemeClr val="bg1"/>
                </a:solidFill>
              </a:rPr>
              <a:t>|</a:t>
            </a:r>
          </a:p>
          <a:p>
            <a:r>
              <a:rPr lang="de-DE" sz="4400" dirty="0" smtClean="0">
                <a:solidFill>
                  <a:schemeClr val="bg1"/>
                </a:solidFill>
              </a:rPr>
              <a:t>2. </a:t>
            </a:r>
            <a:r>
              <a:rPr lang="de-DE" sz="4400" dirty="0">
                <a:solidFill>
                  <a:schemeClr val="bg1"/>
                </a:solidFill>
              </a:rPr>
              <a:t>|ˈ</a:t>
            </a:r>
            <a:r>
              <a:rPr lang="de-DE" sz="4400" dirty="0" err="1">
                <a:solidFill>
                  <a:schemeClr val="bg1"/>
                </a:solidFill>
              </a:rPr>
              <a:t>tʃɪldrən</a:t>
            </a:r>
            <a:r>
              <a:rPr lang="de-DE" sz="4400" dirty="0">
                <a:solidFill>
                  <a:schemeClr val="bg1"/>
                </a:solidFill>
              </a:rPr>
              <a:t>|  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4400" dirty="0" smtClean="0">
                <a:solidFill>
                  <a:schemeClr val="bg1"/>
                </a:solidFill>
              </a:rPr>
              <a:t>3. </a:t>
            </a:r>
            <a:r>
              <a:rPr lang="de-DE" sz="4400" dirty="0">
                <a:solidFill>
                  <a:schemeClr val="bg1"/>
                </a:solidFill>
              </a:rPr>
              <a:t>|ˈ</a:t>
            </a:r>
            <a:r>
              <a:rPr lang="de-DE" sz="4400" dirty="0" err="1">
                <a:solidFill>
                  <a:schemeClr val="bg1"/>
                </a:solidFill>
              </a:rPr>
              <a:t>mʌðə</a:t>
            </a:r>
            <a:r>
              <a:rPr lang="de-DE" sz="4400" dirty="0">
                <a:solidFill>
                  <a:schemeClr val="bg1"/>
                </a:solidFill>
              </a:rPr>
              <a:t>|</a:t>
            </a:r>
            <a:endParaRPr lang="en-US" sz="4400" dirty="0" smtClean="0">
              <a:solidFill>
                <a:schemeClr val="bg1"/>
              </a:solidFill>
            </a:endParaRPr>
          </a:p>
        </p:txBody>
      </p:sp>
      <p:pic>
        <p:nvPicPr>
          <p:cNvPr id="3074" name="Picture 2" descr="ÐÐ°ÑÑÐ¸Ð½ÐºÐ¸ Ð¿Ð¾ Ð·Ð°Ð¿ÑÐ¾ÑÑ t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94" y="1885083"/>
            <a:ext cx="3391188" cy="443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4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749" y="230614"/>
            <a:ext cx="9905998" cy="1478570"/>
          </a:xfrm>
        </p:spPr>
        <p:txBody>
          <a:bodyPr/>
          <a:lstStyle/>
          <a:p>
            <a:r>
              <a:rPr lang="en-US" dirty="0" smtClean="0"/>
              <a:t>Time. Read transcription and write down words .</a:t>
            </a:r>
            <a:endParaRPr lang="ru-RU" dirty="0"/>
          </a:p>
        </p:txBody>
      </p:sp>
      <p:sp>
        <p:nvSpPr>
          <p:cNvPr id="11" name="Равнобедренный треугольник 10">
            <a:hlinkClick r:id="rId2" action="ppaction://hlinksldjump"/>
          </p:cNvPr>
          <p:cNvSpPr/>
          <p:nvPr/>
        </p:nvSpPr>
        <p:spPr>
          <a:xfrm>
            <a:off x="10345317" y="685419"/>
            <a:ext cx="1089660" cy="873761"/>
          </a:xfrm>
          <a:prstGeom prst="triangle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4</a:t>
            </a:r>
            <a:r>
              <a:rPr lang="en-US" b="1" dirty="0" smtClean="0">
                <a:solidFill>
                  <a:schemeClr val="bg1"/>
                </a:solidFill>
              </a:rPr>
              <a:t>0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694623" y="2210628"/>
            <a:ext cx="11079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914400" indent="-914400" algn="ctr">
              <a:buAutoNum type="arabicPeriod"/>
            </a:pPr>
            <a:endParaRPr lang="en-US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1025" y="2243785"/>
            <a:ext cx="102539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smtClean="0">
                <a:solidFill>
                  <a:schemeClr val="bg1"/>
                </a:solidFill>
              </a:rPr>
              <a:t>1. </a:t>
            </a:r>
            <a:r>
              <a:rPr lang="de-DE" sz="4400" dirty="0">
                <a:solidFill>
                  <a:schemeClr val="bg1"/>
                </a:solidFill>
              </a:rPr>
              <a:t>|ˈ</a:t>
            </a:r>
            <a:r>
              <a:rPr lang="de-DE" sz="4400" dirty="0" err="1" smtClean="0">
                <a:solidFill>
                  <a:schemeClr val="bg1"/>
                </a:solidFill>
              </a:rPr>
              <a:t>ɡrəendəed</a:t>
            </a:r>
            <a:r>
              <a:rPr lang="de-DE" sz="4400" dirty="0" smtClean="0">
                <a:solidFill>
                  <a:schemeClr val="bg1"/>
                </a:solidFill>
              </a:rPr>
              <a:t>| </a:t>
            </a:r>
            <a:r>
              <a:rPr lang="de-DE" sz="4400" b="1" dirty="0" smtClean="0">
                <a:solidFill>
                  <a:srgbClr val="FF0000"/>
                </a:solidFill>
              </a:rPr>
              <a:t>GRANDDAD</a:t>
            </a:r>
          </a:p>
          <a:p>
            <a:r>
              <a:rPr lang="de-DE" sz="4400" dirty="0" smtClean="0">
                <a:solidFill>
                  <a:schemeClr val="bg1"/>
                </a:solidFill>
              </a:rPr>
              <a:t>2. </a:t>
            </a:r>
            <a:r>
              <a:rPr lang="de-DE" sz="4400" dirty="0">
                <a:solidFill>
                  <a:schemeClr val="bg1"/>
                </a:solidFill>
              </a:rPr>
              <a:t>|ˈ</a:t>
            </a:r>
            <a:r>
              <a:rPr lang="de-DE" sz="4400" dirty="0" err="1">
                <a:solidFill>
                  <a:schemeClr val="bg1"/>
                </a:solidFill>
              </a:rPr>
              <a:t>tʃɪldrən</a:t>
            </a:r>
            <a:r>
              <a:rPr lang="de-DE" sz="4400" dirty="0">
                <a:solidFill>
                  <a:schemeClr val="bg1"/>
                </a:solidFill>
              </a:rPr>
              <a:t>|  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</a:rPr>
              <a:t>CHILDREN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4400" dirty="0" smtClean="0">
                <a:solidFill>
                  <a:schemeClr val="bg1"/>
                </a:solidFill>
              </a:rPr>
              <a:t>3. </a:t>
            </a:r>
            <a:r>
              <a:rPr lang="de-DE" sz="4400" dirty="0">
                <a:solidFill>
                  <a:schemeClr val="bg1"/>
                </a:solidFill>
              </a:rPr>
              <a:t>|ˈ</a:t>
            </a:r>
            <a:r>
              <a:rPr lang="de-DE" sz="4400" dirty="0" err="1">
                <a:solidFill>
                  <a:schemeClr val="bg1"/>
                </a:solidFill>
              </a:rPr>
              <a:t>mʌðə</a:t>
            </a:r>
            <a:r>
              <a:rPr lang="de-DE" sz="4400" dirty="0" smtClean="0">
                <a:solidFill>
                  <a:schemeClr val="bg1"/>
                </a:solidFill>
              </a:rPr>
              <a:t>| </a:t>
            </a:r>
            <a:r>
              <a:rPr lang="de-DE" sz="4400" b="1" dirty="0" smtClean="0">
                <a:solidFill>
                  <a:srgbClr val="FF0000"/>
                </a:solidFill>
              </a:rPr>
              <a:t>MOTHER</a:t>
            </a:r>
            <a:endParaRPr lang="en-US" sz="4400" b="1" dirty="0" smtClean="0">
              <a:solidFill>
                <a:srgbClr val="FF0000"/>
              </a:solidFill>
            </a:endParaRPr>
          </a:p>
        </p:txBody>
      </p:sp>
      <p:pic>
        <p:nvPicPr>
          <p:cNvPr id="3074" name="Picture 2" descr="ÐÐ°ÑÑÐ¸Ð½ÐºÐ¸ Ð¿Ð¾ Ð·Ð°Ð¿ÑÐ¾ÑÑ t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201" y="1908232"/>
            <a:ext cx="3391188" cy="443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15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749" y="230614"/>
            <a:ext cx="9905998" cy="147857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Time. Find words .</a:t>
            </a:r>
            <a:endParaRPr lang="ru-RU" sz="4000" dirty="0"/>
          </a:p>
        </p:txBody>
      </p:sp>
      <p:sp>
        <p:nvSpPr>
          <p:cNvPr id="11" name="Равнобедренный треугольник 10">
            <a:hlinkClick r:id="rId2" action="ppaction://hlinksldjump"/>
          </p:cNvPr>
          <p:cNvSpPr/>
          <p:nvPr/>
        </p:nvSpPr>
        <p:spPr>
          <a:xfrm>
            <a:off x="10345317" y="685419"/>
            <a:ext cx="1089660" cy="873761"/>
          </a:xfrm>
          <a:prstGeom prst="triangle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50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694623" y="2210628"/>
            <a:ext cx="11079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914400" indent="-914400" algn="ctr">
              <a:buAutoNum type="arabicPeriod"/>
            </a:pPr>
            <a:endParaRPr lang="en-US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393" y="2313709"/>
            <a:ext cx="10253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 smtClean="0">
              <a:solidFill>
                <a:schemeClr val="bg1"/>
              </a:solidFill>
            </a:endParaRPr>
          </a:p>
        </p:txBody>
      </p:sp>
      <p:pic>
        <p:nvPicPr>
          <p:cNvPr id="3074" name="Picture 2" descr="ÐÐ°ÑÑÐ¸Ð½ÐºÐ¸ Ð¿Ð¾ Ð·Ð°Ð¿ÑÐ¾ÑÑ t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739" y="1943513"/>
            <a:ext cx="3017559" cy="394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64" y="1531551"/>
            <a:ext cx="4352184" cy="476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3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749" y="230614"/>
            <a:ext cx="9905998" cy="147857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Time. Find words .</a:t>
            </a:r>
            <a:endParaRPr lang="ru-RU" sz="4000" dirty="0"/>
          </a:p>
        </p:txBody>
      </p:sp>
      <p:sp>
        <p:nvSpPr>
          <p:cNvPr id="11" name="Равнобедренный треугольник 10">
            <a:hlinkClick r:id="rId2" action="ppaction://hlinksldjump"/>
          </p:cNvPr>
          <p:cNvSpPr/>
          <p:nvPr/>
        </p:nvSpPr>
        <p:spPr>
          <a:xfrm>
            <a:off x="10345317" y="685419"/>
            <a:ext cx="1089660" cy="873761"/>
          </a:xfrm>
          <a:prstGeom prst="triangle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50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694623" y="2210628"/>
            <a:ext cx="11079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914400" indent="-914400" algn="ctr">
              <a:buAutoNum type="arabicPeriod"/>
            </a:pPr>
            <a:endParaRPr lang="en-US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393" y="2313709"/>
            <a:ext cx="10253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 smtClean="0">
              <a:solidFill>
                <a:schemeClr val="bg1"/>
              </a:solidFill>
            </a:endParaRPr>
          </a:p>
        </p:txBody>
      </p:sp>
      <p:pic>
        <p:nvPicPr>
          <p:cNvPr id="3074" name="Picture 2" descr="ÐÐ°ÑÑÐ¸Ð½ÐºÐ¸ Ð¿Ð¾ Ð·Ð°Ð¿ÑÐ¾ÑÑ t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739" y="1943513"/>
            <a:ext cx="3017559" cy="394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640" y="1316111"/>
            <a:ext cx="4866941" cy="506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84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1449" y="114184"/>
            <a:ext cx="9905998" cy="1478570"/>
          </a:xfrm>
        </p:spPr>
        <p:txBody>
          <a:bodyPr/>
          <a:lstStyle/>
          <a:p>
            <a:r>
              <a:rPr lang="en-US" dirty="0" smtClean="0"/>
              <a:t>Secret. Musical pause .</a:t>
            </a:r>
            <a:endParaRPr lang="ru-RU" dirty="0"/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9957751" y="466119"/>
            <a:ext cx="1089660" cy="7747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bg1"/>
                </a:solidFill>
              </a:rPr>
              <a:t>10</a:t>
            </a:r>
            <a:endParaRPr lang="ru-RU"/>
          </a:p>
        </p:txBody>
      </p:sp>
      <p:pic>
        <p:nvPicPr>
          <p:cNvPr id="6" name="физкультминут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1145" y="1592754"/>
            <a:ext cx="8286606" cy="466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5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Secret. Name 5 members of the family.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9957751" y="466119"/>
            <a:ext cx="1089660" cy="7747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20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8077200" y="2978727"/>
            <a:ext cx="2327564" cy="1995055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Family</a:t>
            </a:r>
            <a:endParaRPr lang="ru-RU" b="1" dirty="0"/>
          </a:p>
        </p:txBody>
      </p:sp>
      <p:cxnSp>
        <p:nvCxnSpPr>
          <p:cNvPr id="10" name="Прямая соединительная линия 9"/>
          <p:cNvCxnSpPr>
            <a:endCxn id="9" idx="1"/>
          </p:cNvCxnSpPr>
          <p:nvPr/>
        </p:nvCxnSpPr>
        <p:spPr>
          <a:xfrm>
            <a:off x="7938655" y="2812473"/>
            <a:ext cx="479409" cy="45842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6968836" y="3976254"/>
            <a:ext cx="1108364" cy="220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7938655" y="4860091"/>
            <a:ext cx="677550" cy="6511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9240982" y="1953491"/>
            <a:ext cx="0" cy="10252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9240982" y="4973782"/>
            <a:ext cx="0" cy="86468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2" descr="15d8baf61fc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49852" y="1967345"/>
            <a:ext cx="3555128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Прямая соединительная линия 15"/>
          <p:cNvCxnSpPr/>
          <p:nvPr/>
        </p:nvCxnSpPr>
        <p:spPr>
          <a:xfrm flipH="1">
            <a:off x="9957751" y="2314937"/>
            <a:ext cx="633084" cy="80738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354501" y="2314937"/>
            <a:ext cx="1584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SON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14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199" y="213603"/>
            <a:ext cx="9905998" cy="1478570"/>
          </a:xfrm>
        </p:spPr>
        <p:txBody>
          <a:bodyPr/>
          <a:lstStyle/>
          <a:p>
            <a:r>
              <a:rPr lang="en-US" dirty="0" smtClean="0"/>
              <a:t>Secret. Name 5 members of the family.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9957751" y="466119"/>
            <a:ext cx="1089660" cy="7747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20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8077200" y="2978727"/>
            <a:ext cx="2327564" cy="1995055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Family</a:t>
            </a:r>
            <a:endParaRPr lang="ru-RU" b="1" dirty="0"/>
          </a:p>
        </p:txBody>
      </p:sp>
      <p:cxnSp>
        <p:nvCxnSpPr>
          <p:cNvPr id="10" name="Прямая соединительная линия 9"/>
          <p:cNvCxnSpPr>
            <a:endCxn id="9" idx="1"/>
          </p:cNvCxnSpPr>
          <p:nvPr/>
        </p:nvCxnSpPr>
        <p:spPr>
          <a:xfrm>
            <a:off x="7938655" y="2812473"/>
            <a:ext cx="479409" cy="45842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6968836" y="3976254"/>
            <a:ext cx="1108364" cy="220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7938655" y="4860091"/>
            <a:ext cx="677550" cy="6511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9240982" y="1953491"/>
            <a:ext cx="0" cy="10252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9240982" y="4973782"/>
            <a:ext cx="0" cy="86468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2" descr="15d8baf61fc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49852" y="1967345"/>
            <a:ext cx="3555128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Прямая соединительная линия 15"/>
          <p:cNvCxnSpPr/>
          <p:nvPr/>
        </p:nvCxnSpPr>
        <p:spPr>
          <a:xfrm flipH="1">
            <a:off x="9957751" y="2314937"/>
            <a:ext cx="633084" cy="80738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354501" y="2314937"/>
            <a:ext cx="1584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SON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09429" y="1408090"/>
            <a:ext cx="2189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</a:rPr>
              <a:t>SISTER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50096" y="4663891"/>
            <a:ext cx="2189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</a:rPr>
              <a:t>FATHER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09467" y="5938511"/>
            <a:ext cx="2189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MOTHER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90571" y="3297995"/>
            <a:ext cx="2189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</a:rPr>
              <a:t>MOTHER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070289" y="2613436"/>
            <a:ext cx="2474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BROTHER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30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Secret.  Tell the right words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9957751" y="466119"/>
            <a:ext cx="1089660" cy="7747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3</a:t>
            </a:r>
            <a:r>
              <a:rPr lang="en-US" b="1" dirty="0" smtClean="0">
                <a:solidFill>
                  <a:schemeClr val="bg1"/>
                </a:solidFill>
              </a:rPr>
              <a:t>0</a:t>
            </a:r>
            <a:endParaRPr lang="ru-RU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9240982" y="4973782"/>
            <a:ext cx="0" cy="86468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2" descr="15d8baf61fc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8122941" y="2978727"/>
            <a:ext cx="3134431" cy="3716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1141413" y="1629949"/>
            <a:ext cx="6506296" cy="4780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indent="0" algn="just">
              <a:buNone/>
            </a:pPr>
            <a:r>
              <a:rPr lang="de-DE" sz="4000" b="1" dirty="0">
                <a:solidFill>
                  <a:schemeClr val="bg1"/>
                </a:solidFill>
              </a:rPr>
              <a:t>1. </a:t>
            </a:r>
            <a:r>
              <a:rPr lang="de-DE" sz="4000" b="1" dirty="0" smtClean="0">
                <a:solidFill>
                  <a:schemeClr val="bg1"/>
                </a:solidFill>
              </a:rPr>
              <a:t>Mike </a:t>
            </a:r>
            <a:r>
              <a:rPr lang="de-DE" sz="4000" b="1" dirty="0" err="1" smtClean="0">
                <a:solidFill>
                  <a:schemeClr val="bg1"/>
                </a:solidFill>
              </a:rPr>
              <a:t>is</a:t>
            </a:r>
            <a:r>
              <a:rPr lang="de-DE" sz="4000" b="1" dirty="0" smtClean="0">
                <a:solidFill>
                  <a:schemeClr val="bg1"/>
                </a:solidFill>
              </a:rPr>
              <a:t> </a:t>
            </a:r>
            <a:r>
              <a:rPr lang="de-DE" sz="4000" b="1" dirty="0" err="1" smtClean="0">
                <a:solidFill>
                  <a:schemeClr val="bg1"/>
                </a:solidFill>
              </a:rPr>
              <a:t>number</a:t>
            </a:r>
            <a:r>
              <a:rPr lang="de-DE" sz="4000" b="1" dirty="0" smtClean="0">
                <a:solidFill>
                  <a:schemeClr val="bg1"/>
                </a:solidFill>
              </a:rPr>
              <a:t> 1. He </a:t>
            </a:r>
            <a:r>
              <a:rPr lang="de-DE" sz="4000" b="1" dirty="0" err="1" smtClean="0">
                <a:solidFill>
                  <a:schemeClr val="bg1"/>
                </a:solidFill>
              </a:rPr>
              <a:t>is</a:t>
            </a:r>
            <a:r>
              <a:rPr lang="de-DE" sz="4000" b="1" dirty="0" smtClean="0">
                <a:solidFill>
                  <a:schemeClr val="bg1"/>
                </a:solidFill>
              </a:rPr>
              <a:t> ____.</a:t>
            </a:r>
            <a:endParaRPr lang="en-US" sz="4000" b="1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de-DE" sz="4000" b="1" dirty="0" smtClean="0">
                <a:solidFill>
                  <a:schemeClr val="bg1"/>
                </a:solidFill>
              </a:rPr>
              <a:t>2. Liz </a:t>
            </a:r>
            <a:r>
              <a:rPr lang="de-DE" sz="4000" b="1" dirty="0" err="1" smtClean="0">
                <a:solidFill>
                  <a:schemeClr val="bg1"/>
                </a:solidFill>
              </a:rPr>
              <a:t>is</a:t>
            </a:r>
            <a:r>
              <a:rPr lang="de-DE" sz="4000" b="1" dirty="0" smtClean="0">
                <a:solidFill>
                  <a:schemeClr val="bg1"/>
                </a:solidFill>
              </a:rPr>
              <a:t> </a:t>
            </a:r>
            <a:r>
              <a:rPr lang="de-DE" sz="4000" b="1" dirty="0" err="1" smtClean="0">
                <a:solidFill>
                  <a:schemeClr val="bg1"/>
                </a:solidFill>
              </a:rPr>
              <a:t>number</a:t>
            </a:r>
            <a:r>
              <a:rPr lang="de-DE" sz="4000" b="1" dirty="0" smtClean="0">
                <a:solidFill>
                  <a:schemeClr val="bg1"/>
                </a:solidFill>
              </a:rPr>
              <a:t> 3. </a:t>
            </a:r>
            <a:r>
              <a:rPr lang="de-DE" sz="4000" b="1" dirty="0" err="1" smtClean="0">
                <a:solidFill>
                  <a:schemeClr val="bg1"/>
                </a:solidFill>
              </a:rPr>
              <a:t>She</a:t>
            </a:r>
            <a:r>
              <a:rPr lang="de-DE" sz="4000" b="1" dirty="0" smtClean="0">
                <a:solidFill>
                  <a:schemeClr val="bg1"/>
                </a:solidFill>
              </a:rPr>
              <a:t> </a:t>
            </a:r>
            <a:r>
              <a:rPr lang="de-DE" sz="4000" b="1" dirty="0" err="1" smtClean="0">
                <a:solidFill>
                  <a:schemeClr val="bg1"/>
                </a:solidFill>
              </a:rPr>
              <a:t>is</a:t>
            </a:r>
            <a:r>
              <a:rPr lang="de-DE" sz="4000" b="1" dirty="0" smtClean="0">
                <a:solidFill>
                  <a:schemeClr val="bg1"/>
                </a:solidFill>
              </a:rPr>
              <a:t> ____.</a:t>
            </a:r>
          </a:p>
          <a:p>
            <a:pPr marL="0" indent="0" algn="just">
              <a:buNone/>
            </a:pPr>
            <a:r>
              <a:rPr lang="de-DE" sz="4000" b="1" dirty="0" smtClean="0">
                <a:solidFill>
                  <a:schemeClr val="bg1"/>
                </a:solidFill>
              </a:rPr>
              <a:t>3. </a:t>
            </a:r>
            <a:r>
              <a:rPr lang="de-DE" sz="4000" b="1" dirty="0" err="1" smtClean="0">
                <a:solidFill>
                  <a:schemeClr val="bg1"/>
                </a:solidFill>
              </a:rPr>
              <a:t>We</a:t>
            </a:r>
            <a:r>
              <a:rPr lang="de-DE" sz="4000" b="1" dirty="0" smtClean="0">
                <a:solidFill>
                  <a:schemeClr val="bg1"/>
                </a:solidFill>
              </a:rPr>
              <a:t> </a:t>
            </a:r>
            <a:r>
              <a:rPr lang="de-DE" sz="4000" b="1" dirty="0" err="1" smtClean="0">
                <a:solidFill>
                  <a:schemeClr val="bg1"/>
                </a:solidFill>
              </a:rPr>
              <a:t>are</a:t>
            </a:r>
            <a:r>
              <a:rPr lang="de-DE" sz="4000" b="1" dirty="0" smtClean="0">
                <a:solidFill>
                  <a:schemeClr val="bg1"/>
                </a:solidFill>
              </a:rPr>
              <a:t> </a:t>
            </a:r>
            <a:r>
              <a:rPr lang="de-DE" sz="4000" b="1" dirty="0" err="1" smtClean="0">
                <a:solidFill>
                  <a:schemeClr val="bg1"/>
                </a:solidFill>
              </a:rPr>
              <a:t>number</a:t>
            </a:r>
            <a:r>
              <a:rPr lang="de-DE" sz="4000" b="1" dirty="0" smtClean="0">
                <a:solidFill>
                  <a:schemeClr val="bg1"/>
                </a:solidFill>
              </a:rPr>
              <a:t> 5. </a:t>
            </a:r>
            <a:r>
              <a:rPr lang="de-DE" sz="4000" b="1" dirty="0" err="1" smtClean="0">
                <a:solidFill>
                  <a:schemeClr val="bg1"/>
                </a:solidFill>
              </a:rPr>
              <a:t>We</a:t>
            </a:r>
            <a:r>
              <a:rPr lang="de-DE" sz="4000" b="1" dirty="0" smtClean="0">
                <a:solidFill>
                  <a:schemeClr val="bg1"/>
                </a:solidFill>
              </a:rPr>
              <a:t> </a:t>
            </a:r>
            <a:r>
              <a:rPr lang="de-DE" sz="4000" b="1" dirty="0" err="1" smtClean="0">
                <a:solidFill>
                  <a:schemeClr val="bg1"/>
                </a:solidFill>
              </a:rPr>
              <a:t>are</a:t>
            </a:r>
            <a:r>
              <a:rPr lang="de-DE" sz="4000" b="1" dirty="0" smtClean="0">
                <a:solidFill>
                  <a:schemeClr val="bg1"/>
                </a:solidFill>
              </a:rPr>
              <a:t> ____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1166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Secret.  Tell the right words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9957751" y="466119"/>
            <a:ext cx="1089660" cy="7747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3</a:t>
            </a:r>
            <a:r>
              <a:rPr lang="en-US" b="1" dirty="0" smtClean="0">
                <a:solidFill>
                  <a:schemeClr val="bg1"/>
                </a:solidFill>
              </a:rPr>
              <a:t>0</a:t>
            </a:r>
            <a:endParaRPr lang="ru-RU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9240982" y="4973782"/>
            <a:ext cx="0" cy="86468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2" descr="15d8baf61fc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8122941" y="2978727"/>
            <a:ext cx="3134431" cy="3716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1141413" y="1629949"/>
            <a:ext cx="6506296" cy="4780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indent="0" algn="just">
              <a:buNone/>
            </a:pPr>
            <a:r>
              <a:rPr lang="de-DE" sz="4000" b="1" dirty="0">
                <a:solidFill>
                  <a:schemeClr val="bg1"/>
                </a:solidFill>
              </a:rPr>
              <a:t>1. </a:t>
            </a:r>
            <a:r>
              <a:rPr lang="de-DE" sz="4000" b="1" dirty="0" smtClean="0">
                <a:solidFill>
                  <a:schemeClr val="bg1"/>
                </a:solidFill>
              </a:rPr>
              <a:t>Mike </a:t>
            </a:r>
            <a:r>
              <a:rPr lang="de-DE" sz="4000" b="1" dirty="0" err="1" smtClean="0">
                <a:solidFill>
                  <a:schemeClr val="bg1"/>
                </a:solidFill>
              </a:rPr>
              <a:t>is</a:t>
            </a:r>
            <a:r>
              <a:rPr lang="de-DE" sz="4000" b="1" dirty="0" smtClean="0">
                <a:solidFill>
                  <a:schemeClr val="bg1"/>
                </a:solidFill>
              </a:rPr>
              <a:t> </a:t>
            </a:r>
            <a:r>
              <a:rPr lang="de-DE" sz="4000" b="1" dirty="0" err="1" smtClean="0">
                <a:solidFill>
                  <a:schemeClr val="bg1"/>
                </a:solidFill>
              </a:rPr>
              <a:t>number</a:t>
            </a:r>
            <a:r>
              <a:rPr lang="de-DE" sz="4000" b="1" dirty="0" smtClean="0">
                <a:solidFill>
                  <a:schemeClr val="bg1"/>
                </a:solidFill>
              </a:rPr>
              <a:t> 1. He </a:t>
            </a:r>
            <a:r>
              <a:rPr lang="de-DE" sz="4000" b="1" dirty="0" err="1" smtClean="0">
                <a:solidFill>
                  <a:schemeClr val="bg1"/>
                </a:solidFill>
              </a:rPr>
              <a:t>is</a:t>
            </a:r>
            <a:r>
              <a:rPr lang="de-DE" sz="4000" b="1" dirty="0" smtClean="0">
                <a:solidFill>
                  <a:schemeClr val="bg1"/>
                </a:solidFill>
              </a:rPr>
              <a:t> </a:t>
            </a:r>
            <a:r>
              <a:rPr lang="de-DE" sz="4000" b="1" dirty="0" smtClean="0">
                <a:solidFill>
                  <a:srgbClr val="FF0000"/>
                </a:solidFill>
              </a:rPr>
              <a:t>THE FIRST</a:t>
            </a:r>
            <a:r>
              <a:rPr lang="de-DE" sz="4000" b="1" dirty="0" smtClean="0">
                <a:solidFill>
                  <a:schemeClr val="bg1"/>
                </a:solidFill>
              </a:rPr>
              <a:t>.</a:t>
            </a:r>
            <a:endParaRPr lang="en-US" sz="4000" b="1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de-DE" sz="4000" b="1" dirty="0" smtClean="0">
                <a:solidFill>
                  <a:schemeClr val="bg1"/>
                </a:solidFill>
              </a:rPr>
              <a:t>2. Liz </a:t>
            </a:r>
            <a:r>
              <a:rPr lang="de-DE" sz="4000" b="1" dirty="0" err="1" smtClean="0">
                <a:solidFill>
                  <a:schemeClr val="bg1"/>
                </a:solidFill>
              </a:rPr>
              <a:t>is</a:t>
            </a:r>
            <a:r>
              <a:rPr lang="de-DE" sz="4000" b="1" dirty="0" smtClean="0">
                <a:solidFill>
                  <a:schemeClr val="bg1"/>
                </a:solidFill>
              </a:rPr>
              <a:t> </a:t>
            </a:r>
            <a:r>
              <a:rPr lang="de-DE" sz="4000" b="1" dirty="0" err="1" smtClean="0">
                <a:solidFill>
                  <a:schemeClr val="bg1"/>
                </a:solidFill>
              </a:rPr>
              <a:t>number</a:t>
            </a:r>
            <a:r>
              <a:rPr lang="de-DE" sz="4000" b="1" dirty="0" smtClean="0">
                <a:solidFill>
                  <a:schemeClr val="bg1"/>
                </a:solidFill>
              </a:rPr>
              <a:t> 3. </a:t>
            </a:r>
            <a:r>
              <a:rPr lang="de-DE" sz="4000" b="1" dirty="0" err="1" smtClean="0">
                <a:solidFill>
                  <a:schemeClr val="bg1"/>
                </a:solidFill>
              </a:rPr>
              <a:t>She</a:t>
            </a:r>
            <a:r>
              <a:rPr lang="de-DE" sz="4000" b="1" dirty="0" smtClean="0">
                <a:solidFill>
                  <a:schemeClr val="bg1"/>
                </a:solidFill>
              </a:rPr>
              <a:t> </a:t>
            </a:r>
            <a:r>
              <a:rPr lang="de-DE" sz="4000" b="1" dirty="0" err="1" smtClean="0">
                <a:solidFill>
                  <a:schemeClr val="bg1"/>
                </a:solidFill>
              </a:rPr>
              <a:t>is</a:t>
            </a:r>
            <a:r>
              <a:rPr lang="de-DE" sz="4000" b="1" dirty="0" smtClean="0">
                <a:solidFill>
                  <a:schemeClr val="bg1"/>
                </a:solidFill>
              </a:rPr>
              <a:t> THE </a:t>
            </a:r>
            <a:r>
              <a:rPr lang="de-DE" sz="4000" b="1" dirty="0" smtClean="0">
                <a:solidFill>
                  <a:srgbClr val="FF0000"/>
                </a:solidFill>
              </a:rPr>
              <a:t>THIRD</a:t>
            </a:r>
            <a:r>
              <a:rPr lang="de-DE" sz="4000" b="1" dirty="0">
                <a:solidFill>
                  <a:schemeClr val="bg1"/>
                </a:solidFill>
              </a:rPr>
              <a:t>. </a:t>
            </a:r>
            <a:endParaRPr lang="de-DE" sz="4000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de-DE" sz="4000" b="1" dirty="0" smtClean="0">
                <a:solidFill>
                  <a:schemeClr val="bg1"/>
                </a:solidFill>
              </a:rPr>
              <a:t>3. </a:t>
            </a:r>
            <a:r>
              <a:rPr lang="de-DE" sz="4000" b="1" dirty="0" err="1" smtClean="0">
                <a:solidFill>
                  <a:schemeClr val="bg1"/>
                </a:solidFill>
              </a:rPr>
              <a:t>We</a:t>
            </a:r>
            <a:r>
              <a:rPr lang="de-DE" sz="4000" b="1" dirty="0" smtClean="0">
                <a:solidFill>
                  <a:schemeClr val="bg1"/>
                </a:solidFill>
              </a:rPr>
              <a:t> </a:t>
            </a:r>
            <a:r>
              <a:rPr lang="de-DE" sz="4000" b="1" dirty="0" err="1" smtClean="0">
                <a:solidFill>
                  <a:schemeClr val="bg1"/>
                </a:solidFill>
              </a:rPr>
              <a:t>are</a:t>
            </a:r>
            <a:r>
              <a:rPr lang="de-DE" sz="4000" b="1" dirty="0" smtClean="0">
                <a:solidFill>
                  <a:schemeClr val="bg1"/>
                </a:solidFill>
              </a:rPr>
              <a:t> </a:t>
            </a:r>
            <a:r>
              <a:rPr lang="de-DE" sz="4000" b="1" dirty="0" err="1" smtClean="0">
                <a:solidFill>
                  <a:schemeClr val="bg1"/>
                </a:solidFill>
              </a:rPr>
              <a:t>number</a:t>
            </a:r>
            <a:r>
              <a:rPr lang="de-DE" sz="4000" b="1" dirty="0" smtClean="0">
                <a:solidFill>
                  <a:schemeClr val="bg1"/>
                </a:solidFill>
              </a:rPr>
              <a:t> 5. </a:t>
            </a:r>
            <a:r>
              <a:rPr lang="de-DE" sz="4000" b="1" dirty="0" err="1" smtClean="0">
                <a:solidFill>
                  <a:schemeClr val="bg1"/>
                </a:solidFill>
              </a:rPr>
              <a:t>We</a:t>
            </a:r>
            <a:r>
              <a:rPr lang="de-DE" sz="4000" b="1" dirty="0" smtClean="0">
                <a:solidFill>
                  <a:schemeClr val="bg1"/>
                </a:solidFill>
              </a:rPr>
              <a:t> </a:t>
            </a:r>
            <a:r>
              <a:rPr lang="de-DE" sz="4000" b="1" dirty="0" err="1" smtClean="0">
                <a:solidFill>
                  <a:schemeClr val="bg1"/>
                </a:solidFill>
              </a:rPr>
              <a:t>are</a:t>
            </a:r>
            <a:r>
              <a:rPr lang="de-DE" sz="4000" b="1" dirty="0" smtClean="0">
                <a:solidFill>
                  <a:schemeClr val="bg1"/>
                </a:solidFill>
              </a:rPr>
              <a:t> </a:t>
            </a:r>
            <a:r>
              <a:rPr lang="de-DE" sz="4000" b="1" dirty="0" smtClean="0">
                <a:solidFill>
                  <a:srgbClr val="FF0000"/>
                </a:solidFill>
              </a:rPr>
              <a:t>THE FIFTH</a:t>
            </a:r>
            <a:r>
              <a:rPr lang="de-DE" sz="4000" b="1" dirty="0" smtClean="0">
                <a:solidFill>
                  <a:schemeClr val="bg1"/>
                </a:solidFill>
              </a:rPr>
              <a:t>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312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117" y="272393"/>
            <a:ext cx="9905998" cy="147857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School. Give Names to the pictures and write them down. 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9526" y="2118859"/>
            <a:ext cx="9905999" cy="3541714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en-US" sz="3600" b="1" dirty="0" smtClean="0">
                <a:solidFill>
                  <a:schemeClr val="bg1"/>
                </a:solidFill>
              </a:rPr>
              <a:t>I </a:t>
            </a:r>
            <a:r>
              <a:rPr lang="en-US" sz="3600" b="1" dirty="0">
                <a:solidFill>
                  <a:schemeClr val="bg1"/>
                </a:solidFill>
              </a:rPr>
              <a:t>usually wear a red         </a:t>
            </a:r>
            <a:r>
              <a:rPr lang="en-US" sz="3600" b="1" dirty="0" smtClean="0">
                <a:solidFill>
                  <a:srgbClr val="FF0000"/>
                </a:solidFill>
              </a:rPr>
              <a:t>T-SHIRT</a:t>
            </a:r>
            <a:r>
              <a:rPr lang="en-US" sz="3600" b="1" dirty="0" smtClean="0">
                <a:solidFill>
                  <a:schemeClr val="bg1"/>
                </a:solidFill>
              </a:rPr>
              <a:t>          </a:t>
            </a:r>
            <a:r>
              <a:rPr lang="en-US" sz="3600" b="1" dirty="0">
                <a:solidFill>
                  <a:schemeClr val="bg1"/>
                </a:solidFill>
              </a:rPr>
              <a:t>an</a:t>
            </a:r>
            <a:r>
              <a:rPr lang="de-DE" sz="3600" b="1" dirty="0">
                <a:solidFill>
                  <a:schemeClr val="bg1"/>
                </a:solidFill>
              </a:rPr>
              <a:t>d</a:t>
            </a:r>
            <a:r>
              <a:rPr lang="en-US" sz="3600" b="1" dirty="0">
                <a:solidFill>
                  <a:schemeClr val="bg1"/>
                </a:solidFill>
              </a:rPr>
              <a:t> blue    </a:t>
            </a:r>
            <a:r>
              <a:rPr lang="en-US" sz="3600" b="1" dirty="0" smtClean="0">
                <a:solidFill>
                  <a:srgbClr val="FF0000"/>
                </a:solidFill>
              </a:rPr>
              <a:t>SHORTS </a:t>
            </a:r>
            <a:r>
              <a:rPr lang="en-US" sz="3600" b="1" dirty="0" smtClean="0">
                <a:solidFill>
                  <a:schemeClr val="bg1"/>
                </a:solidFill>
              </a:rPr>
              <a:t>   in  </a:t>
            </a:r>
            <a:r>
              <a:rPr lang="en-US" sz="3600" b="1" dirty="0" smtClean="0">
                <a:solidFill>
                  <a:srgbClr val="FF0000"/>
                </a:solidFill>
              </a:rPr>
              <a:t>SUMMER.</a:t>
            </a:r>
            <a:endParaRPr lang="en-US" sz="2000" b="1" dirty="0">
              <a:solidFill>
                <a:srgbClr val="FF0000"/>
              </a:solidFill>
            </a:endParaRPr>
          </a:p>
          <a:p>
            <a:pPr marL="514350" indent="-514350">
              <a:buAutoNum type="arabicPeriod"/>
            </a:pPr>
            <a:endParaRPr lang="en-US" sz="2000" b="1" dirty="0">
              <a:solidFill>
                <a:srgbClr val="FF0000"/>
              </a:solidFill>
            </a:endParaRPr>
          </a:p>
          <a:p>
            <a:pPr marL="514350" indent="-514350">
              <a:buAutoNum type="arabicPeriod"/>
            </a:pPr>
            <a:r>
              <a:rPr lang="en-US" sz="3600" b="1" dirty="0" smtClean="0">
                <a:solidFill>
                  <a:schemeClr val="bg1"/>
                </a:solidFill>
              </a:rPr>
              <a:t>When </a:t>
            </a:r>
            <a:r>
              <a:rPr lang="en-US" sz="3600" b="1" dirty="0">
                <a:solidFill>
                  <a:schemeClr val="bg1"/>
                </a:solidFill>
              </a:rPr>
              <a:t>it is     </a:t>
            </a:r>
            <a:r>
              <a:rPr lang="en-US" sz="3600" b="1" dirty="0" smtClean="0">
                <a:solidFill>
                  <a:srgbClr val="FF0000"/>
                </a:solidFill>
              </a:rPr>
              <a:t>COLD</a:t>
            </a:r>
            <a:r>
              <a:rPr lang="en-US" sz="3600" b="1" dirty="0" smtClean="0">
                <a:solidFill>
                  <a:schemeClr val="bg1"/>
                </a:solidFill>
              </a:rPr>
              <a:t>   I  </a:t>
            </a:r>
            <a:r>
              <a:rPr lang="en-US" sz="3600" b="1" dirty="0">
                <a:solidFill>
                  <a:schemeClr val="bg1"/>
                </a:solidFill>
              </a:rPr>
              <a:t>put on my  grey  </a:t>
            </a:r>
            <a:r>
              <a:rPr lang="en-US" sz="3600" b="1" dirty="0" smtClean="0">
                <a:solidFill>
                  <a:srgbClr val="FF0000"/>
                </a:solidFill>
              </a:rPr>
              <a:t>SWEATER</a:t>
            </a:r>
            <a:r>
              <a:rPr lang="en-US" sz="3600" b="1" dirty="0" smtClean="0">
                <a:solidFill>
                  <a:schemeClr val="bg1"/>
                </a:solidFill>
              </a:rPr>
              <a:t>  and my yellow </a:t>
            </a:r>
            <a:r>
              <a:rPr lang="en-US" sz="3600" b="1" dirty="0" smtClean="0">
                <a:solidFill>
                  <a:srgbClr val="FF0000"/>
                </a:solidFill>
              </a:rPr>
              <a:t>JACKET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0" name="6-конечная звезда 9">
            <a:hlinkClick r:id="rId2" action="ppaction://hlinksldjump"/>
          </p:cNvPr>
          <p:cNvSpPr/>
          <p:nvPr/>
        </p:nvSpPr>
        <p:spPr>
          <a:xfrm>
            <a:off x="10623286" y="136656"/>
            <a:ext cx="1089660" cy="1246410"/>
          </a:xfrm>
          <a:prstGeom prst="star6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10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64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Secret.  Read the transcription and </a:t>
            </a:r>
            <a:br>
              <a:rPr lang="en-US" sz="4000" dirty="0" smtClean="0"/>
            </a:br>
            <a:r>
              <a:rPr lang="en-US" sz="4000" dirty="0" smtClean="0"/>
              <a:t>write down the words.</a:t>
            </a:r>
            <a:endParaRPr lang="ru-RU" sz="4000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9957751" y="466119"/>
            <a:ext cx="1089660" cy="7747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40</a:t>
            </a:r>
            <a:endParaRPr lang="ru-RU" dirty="0"/>
          </a:p>
        </p:txBody>
      </p:sp>
      <p:pic>
        <p:nvPicPr>
          <p:cNvPr id="15" name="Picture 2" descr="15d8baf61fc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7095563" y="2595850"/>
            <a:ext cx="3134431" cy="3716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1141413" y="2737945"/>
            <a:ext cx="6506296" cy="2564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742950" indent="-742950" algn="just">
              <a:buAutoNum type="arabicPeriod"/>
            </a:pPr>
            <a:r>
              <a:rPr lang="de-DE" sz="4000" dirty="0" smtClean="0">
                <a:solidFill>
                  <a:schemeClr val="bg1"/>
                </a:solidFill>
              </a:rPr>
              <a:t>|</a:t>
            </a:r>
            <a:r>
              <a:rPr lang="de-DE" sz="4000" dirty="0" err="1">
                <a:solidFill>
                  <a:schemeClr val="bg1"/>
                </a:solidFill>
              </a:rPr>
              <a:t>mju</a:t>
            </a:r>
            <a:r>
              <a:rPr lang="de-DE" sz="4000" dirty="0">
                <a:solidFill>
                  <a:schemeClr val="bg1"/>
                </a:solidFill>
              </a:rPr>
              <a:t>ːˈ</a:t>
            </a:r>
            <a:r>
              <a:rPr lang="de-DE" sz="4000" dirty="0" err="1">
                <a:solidFill>
                  <a:schemeClr val="bg1"/>
                </a:solidFill>
              </a:rPr>
              <a:t>zɪəm</a:t>
            </a:r>
            <a:r>
              <a:rPr lang="de-DE" sz="4000" dirty="0">
                <a:solidFill>
                  <a:schemeClr val="bg1"/>
                </a:solidFill>
              </a:rPr>
              <a:t>| </a:t>
            </a:r>
            <a:endParaRPr lang="de-DE" sz="4000" dirty="0" smtClean="0">
              <a:solidFill>
                <a:schemeClr val="bg1"/>
              </a:solidFill>
            </a:endParaRPr>
          </a:p>
          <a:p>
            <a:pPr marL="742950" indent="-742950" algn="just">
              <a:buAutoNum type="arabicPeriod"/>
            </a:pPr>
            <a:r>
              <a:rPr lang="de-DE" sz="4000" dirty="0">
                <a:solidFill>
                  <a:schemeClr val="bg1"/>
                </a:solidFill>
              </a:rPr>
              <a:t>|ˈ</a:t>
            </a:r>
            <a:r>
              <a:rPr lang="de-DE" sz="4000" dirty="0" err="1">
                <a:solidFill>
                  <a:schemeClr val="bg1"/>
                </a:solidFill>
              </a:rPr>
              <a:t>sɪnəmə</a:t>
            </a:r>
            <a:r>
              <a:rPr lang="de-DE" sz="4000" dirty="0" smtClean="0">
                <a:solidFill>
                  <a:schemeClr val="bg1"/>
                </a:solidFill>
              </a:rPr>
              <a:t>|</a:t>
            </a:r>
          </a:p>
          <a:p>
            <a:pPr marL="742950" indent="-742950" algn="just">
              <a:buAutoNum type="arabicPeriod"/>
            </a:pPr>
            <a:r>
              <a:rPr lang="de-DE" sz="4000" dirty="0">
                <a:solidFill>
                  <a:schemeClr val="bg1"/>
                </a:solidFill>
              </a:rPr>
              <a:t>|ˈ</a:t>
            </a:r>
            <a:r>
              <a:rPr lang="de-DE" sz="4000" dirty="0" err="1">
                <a:solidFill>
                  <a:schemeClr val="bg1"/>
                </a:solidFill>
              </a:rPr>
              <a:t>dɪskəʊ</a:t>
            </a:r>
            <a:r>
              <a:rPr lang="de-DE" sz="4000" dirty="0">
                <a:solidFill>
                  <a:schemeClr val="bg1"/>
                </a:solidFill>
              </a:rPr>
              <a:t>|</a:t>
            </a:r>
            <a:r>
              <a:rPr lang="de-DE" sz="4000" b="1" dirty="0" smtClean="0">
                <a:solidFill>
                  <a:schemeClr val="bg1"/>
                </a:solidFill>
              </a:rPr>
              <a:t> 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17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Secret.  Read the transcription and </a:t>
            </a:r>
            <a:br>
              <a:rPr lang="en-US" sz="4000" dirty="0" smtClean="0"/>
            </a:br>
            <a:r>
              <a:rPr lang="en-US" sz="4000" dirty="0" smtClean="0"/>
              <a:t>write down the words.</a:t>
            </a:r>
            <a:endParaRPr lang="ru-RU" sz="4000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9957751" y="466119"/>
            <a:ext cx="1089660" cy="7747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40</a:t>
            </a:r>
            <a:endParaRPr lang="ru-RU" dirty="0"/>
          </a:p>
        </p:txBody>
      </p:sp>
      <p:pic>
        <p:nvPicPr>
          <p:cNvPr id="15" name="Picture 2" descr="15d8baf61fc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7095563" y="2595850"/>
            <a:ext cx="3134431" cy="3716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1141413" y="2737945"/>
            <a:ext cx="6506296" cy="2564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742950" indent="-742950" algn="just">
              <a:buAutoNum type="arabicPeriod"/>
            </a:pPr>
            <a:r>
              <a:rPr lang="de-DE" sz="4000" dirty="0" smtClean="0">
                <a:solidFill>
                  <a:schemeClr val="bg1"/>
                </a:solidFill>
              </a:rPr>
              <a:t>|</a:t>
            </a:r>
            <a:r>
              <a:rPr lang="de-DE" sz="4000" dirty="0" err="1">
                <a:solidFill>
                  <a:schemeClr val="bg1"/>
                </a:solidFill>
              </a:rPr>
              <a:t>mju</a:t>
            </a:r>
            <a:r>
              <a:rPr lang="de-DE" sz="4000" dirty="0">
                <a:solidFill>
                  <a:schemeClr val="bg1"/>
                </a:solidFill>
              </a:rPr>
              <a:t>ːˈ</a:t>
            </a:r>
            <a:r>
              <a:rPr lang="de-DE" sz="4000" dirty="0" err="1">
                <a:solidFill>
                  <a:schemeClr val="bg1"/>
                </a:solidFill>
              </a:rPr>
              <a:t>zɪəm</a:t>
            </a:r>
            <a:r>
              <a:rPr lang="de-DE" sz="4000" dirty="0" smtClean="0">
                <a:solidFill>
                  <a:schemeClr val="bg1"/>
                </a:solidFill>
              </a:rPr>
              <a:t>| </a:t>
            </a:r>
            <a:r>
              <a:rPr lang="de-DE" sz="4000" b="1" dirty="0" smtClean="0">
                <a:solidFill>
                  <a:srgbClr val="FF0000"/>
                </a:solidFill>
              </a:rPr>
              <a:t>MUSEUM </a:t>
            </a:r>
            <a:r>
              <a:rPr lang="de-DE" sz="4000" b="1" dirty="0">
                <a:solidFill>
                  <a:srgbClr val="FF0000"/>
                </a:solidFill>
              </a:rPr>
              <a:t> </a:t>
            </a:r>
            <a:endParaRPr lang="de-DE" sz="4000" b="1" dirty="0" smtClean="0">
              <a:solidFill>
                <a:srgbClr val="FF0000"/>
              </a:solidFill>
            </a:endParaRPr>
          </a:p>
          <a:p>
            <a:pPr marL="742950" indent="-742950" algn="just">
              <a:buAutoNum type="arabicPeriod"/>
            </a:pPr>
            <a:r>
              <a:rPr lang="de-DE" sz="4000" dirty="0">
                <a:solidFill>
                  <a:schemeClr val="bg1"/>
                </a:solidFill>
              </a:rPr>
              <a:t>|ˈ</a:t>
            </a:r>
            <a:r>
              <a:rPr lang="de-DE" sz="4000" dirty="0" err="1">
                <a:solidFill>
                  <a:schemeClr val="bg1"/>
                </a:solidFill>
              </a:rPr>
              <a:t>sɪnəmə</a:t>
            </a:r>
            <a:r>
              <a:rPr lang="de-DE" sz="4000" dirty="0" smtClean="0">
                <a:solidFill>
                  <a:schemeClr val="bg1"/>
                </a:solidFill>
              </a:rPr>
              <a:t>| </a:t>
            </a:r>
            <a:r>
              <a:rPr lang="de-DE" sz="4000" b="1" dirty="0" smtClean="0">
                <a:solidFill>
                  <a:srgbClr val="FF0000"/>
                </a:solidFill>
              </a:rPr>
              <a:t>CINEMA</a:t>
            </a:r>
          </a:p>
          <a:p>
            <a:pPr marL="742950" indent="-742950" algn="just">
              <a:buAutoNum type="arabicPeriod"/>
            </a:pPr>
            <a:r>
              <a:rPr lang="de-DE" sz="4000" dirty="0">
                <a:solidFill>
                  <a:schemeClr val="bg1"/>
                </a:solidFill>
              </a:rPr>
              <a:t>|ˈ</a:t>
            </a:r>
            <a:r>
              <a:rPr lang="de-DE" sz="4000" dirty="0" err="1">
                <a:solidFill>
                  <a:schemeClr val="bg1"/>
                </a:solidFill>
              </a:rPr>
              <a:t>dɪskəʊ</a:t>
            </a:r>
            <a:r>
              <a:rPr lang="de-DE" sz="4000" dirty="0">
                <a:solidFill>
                  <a:schemeClr val="bg1"/>
                </a:solidFill>
              </a:rPr>
              <a:t>|</a:t>
            </a:r>
            <a:r>
              <a:rPr lang="de-DE" sz="4000" b="1" dirty="0" smtClean="0">
                <a:solidFill>
                  <a:schemeClr val="bg1"/>
                </a:solidFill>
              </a:rPr>
              <a:t> </a:t>
            </a:r>
            <a:r>
              <a:rPr lang="de-DE" sz="4000" b="1" dirty="0" smtClean="0">
                <a:solidFill>
                  <a:srgbClr val="FF0000"/>
                </a:solidFill>
              </a:rPr>
              <a:t>DISCO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7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349040"/>
            <a:ext cx="9905998" cy="147857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Secret.  Find words.</a:t>
            </a:r>
            <a:endParaRPr lang="ru-RU" sz="4000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9957751" y="466119"/>
            <a:ext cx="1089660" cy="7747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5</a:t>
            </a:r>
            <a:r>
              <a:rPr lang="en-US" b="1" dirty="0" smtClean="0">
                <a:solidFill>
                  <a:schemeClr val="bg1"/>
                </a:solidFill>
              </a:rPr>
              <a:t>0</a:t>
            </a:r>
            <a:endParaRPr lang="ru-RU" dirty="0"/>
          </a:p>
        </p:txBody>
      </p:sp>
      <p:pic>
        <p:nvPicPr>
          <p:cNvPr id="15" name="Picture 2" descr="15d8baf61fc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7095562" y="2097088"/>
            <a:ext cx="3555126" cy="421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247" y="1557441"/>
            <a:ext cx="4364375" cy="475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2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349040"/>
            <a:ext cx="9905998" cy="147857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Secret.  Find words.</a:t>
            </a:r>
            <a:endParaRPr lang="ru-RU" sz="4000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9957751" y="466119"/>
            <a:ext cx="1089660" cy="7747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5</a:t>
            </a:r>
            <a:r>
              <a:rPr lang="en-US" b="1" dirty="0" smtClean="0">
                <a:solidFill>
                  <a:schemeClr val="bg1"/>
                </a:solidFill>
              </a:rPr>
              <a:t>0</a:t>
            </a:r>
            <a:endParaRPr lang="ru-RU" dirty="0"/>
          </a:p>
        </p:txBody>
      </p:sp>
      <p:pic>
        <p:nvPicPr>
          <p:cNvPr id="15" name="Picture 2" descr="15d8baf61fc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7095562" y="2097088"/>
            <a:ext cx="3555126" cy="421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674" y="1423339"/>
            <a:ext cx="4941505" cy="522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1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School. Write down 5 words, associated </a:t>
            </a:r>
            <a:r>
              <a:rPr lang="en-US" sz="4400" dirty="0" smtClean="0"/>
              <a:t>with school. 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2097088"/>
            <a:ext cx="9905999" cy="3541714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6-конечная звезда 3">
            <a:hlinkClick r:id="rId2" action="ppaction://hlinksldjump"/>
          </p:cNvPr>
          <p:cNvSpPr/>
          <p:nvPr/>
        </p:nvSpPr>
        <p:spPr>
          <a:xfrm>
            <a:off x="10669584" y="303673"/>
            <a:ext cx="1089660" cy="1246410"/>
          </a:xfrm>
          <a:prstGeom prst="star6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</a:t>
            </a:r>
            <a:r>
              <a:rPr lang="en-US" b="1" dirty="0" smtClean="0">
                <a:solidFill>
                  <a:schemeClr val="bg1"/>
                </a:solidFill>
              </a:rPr>
              <a:t>0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Picture 5" descr="http://media.nn.ru/data/ufiles/1/36/77/3367735.Buratino_za_parto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1412" y="3409456"/>
            <a:ext cx="3286116" cy="2534144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8153313" y="2931480"/>
            <a:ext cx="3137214" cy="1995055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/>
              <a:t>School</a:t>
            </a:r>
            <a:endParaRPr lang="ru-RU" sz="2800" b="1" dirty="0"/>
          </a:p>
        </p:txBody>
      </p:sp>
      <p:cxnSp>
        <p:nvCxnSpPr>
          <p:cNvPr id="8" name="Прямая соединительная линия 7"/>
          <p:cNvCxnSpPr>
            <a:endCxn id="6" idx="1"/>
          </p:cNvCxnSpPr>
          <p:nvPr/>
        </p:nvCxnSpPr>
        <p:spPr>
          <a:xfrm>
            <a:off x="8014768" y="2765226"/>
            <a:ext cx="597979" cy="45842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6968836" y="3976254"/>
            <a:ext cx="1108364" cy="220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7938655" y="4860091"/>
            <a:ext cx="677550" cy="6511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9240982" y="1953491"/>
            <a:ext cx="0" cy="10252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9240982" y="4973782"/>
            <a:ext cx="0" cy="86468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268472" y="2146946"/>
            <a:ext cx="1931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Teacher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H="1">
            <a:off x="9937392" y="1953491"/>
            <a:ext cx="51560" cy="97798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57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School. Write down 5 words, associated </a:t>
            </a:r>
            <a:r>
              <a:rPr lang="en-US" sz="4400" dirty="0" smtClean="0"/>
              <a:t>with school. 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4" name="6-конечная звезда 3">
            <a:hlinkClick r:id="rId2" action="ppaction://hlinksldjump"/>
          </p:cNvPr>
          <p:cNvSpPr/>
          <p:nvPr/>
        </p:nvSpPr>
        <p:spPr>
          <a:xfrm>
            <a:off x="10669584" y="303673"/>
            <a:ext cx="1089660" cy="1246410"/>
          </a:xfrm>
          <a:prstGeom prst="star6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</a:t>
            </a:r>
            <a:r>
              <a:rPr lang="en-US" b="1" dirty="0" smtClean="0">
                <a:solidFill>
                  <a:schemeClr val="bg1"/>
                </a:solidFill>
              </a:rPr>
              <a:t>0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Picture 5" descr="http://media.nn.ru/data/ufiles/1/36/77/3367735.Buratino_za_parto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1412" y="3409456"/>
            <a:ext cx="3286116" cy="2534144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8153313" y="2931480"/>
            <a:ext cx="3137214" cy="1995055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/>
              <a:t>School</a:t>
            </a:r>
            <a:endParaRPr lang="ru-RU" sz="2800" b="1" dirty="0"/>
          </a:p>
        </p:txBody>
      </p:sp>
      <p:cxnSp>
        <p:nvCxnSpPr>
          <p:cNvPr id="8" name="Прямая соединительная линия 7"/>
          <p:cNvCxnSpPr>
            <a:endCxn id="6" idx="1"/>
          </p:cNvCxnSpPr>
          <p:nvPr/>
        </p:nvCxnSpPr>
        <p:spPr>
          <a:xfrm>
            <a:off x="8014768" y="2765226"/>
            <a:ext cx="597979" cy="45842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6968836" y="3976254"/>
            <a:ext cx="1108364" cy="220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7938655" y="4860091"/>
            <a:ext cx="677550" cy="6511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9240982" y="1953491"/>
            <a:ext cx="0" cy="10252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9240982" y="4973782"/>
            <a:ext cx="0" cy="86468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591347" y="5172196"/>
            <a:ext cx="2347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TIMETABLE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H="1">
            <a:off x="9937392" y="1953491"/>
            <a:ext cx="51560" cy="97798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077200" y="1311973"/>
            <a:ext cx="1931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</a:rPr>
              <a:t>ART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74043" y="2302625"/>
            <a:ext cx="1931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Teacher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70152" y="3561856"/>
            <a:ext cx="1931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</a:rPr>
              <a:t>LESSON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957911" y="1322876"/>
            <a:ext cx="1931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</a:rPr>
              <a:t>COUNT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358857" y="5297269"/>
            <a:ext cx="1931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ENGLISH</a:t>
            </a:r>
          </a:p>
        </p:txBody>
      </p:sp>
    </p:spTree>
    <p:extLst>
      <p:ext uri="{BB962C8B-B14F-4D97-AF65-F5344CB8AC3E}">
        <p14:creationId xmlns:p14="http://schemas.microsoft.com/office/powerpoint/2010/main" val="369844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School. Find mistakes and write the correct form.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1111" y="1864928"/>
            <a:ext cx="9905999" cy="3541714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4000" dirty="0" smtClean="0">
                <a:solidFill>
                  <a:schemeClr val="bg1"/>
                </a:solidFill>
              </a:rPr>
              <a:t>She go to school every day.</a:t>
            </a:r>
          </a:p>
          <a:p>
            <a:pPr marL="514350" indent="-514350">
              <a:buAutoNum type="arabicPeriod"/>
            </a:pPr>
            <a:r>
              <a:rPr lang="en-US" sz="4000" dirty="0" smtClean="0">
                <a:solidFill>
                  <a:schemeClr val="bg1"/>
                </a:solidFill>
              </a:rPr>
              <a:t>I like this boots.</a:t>
            </a:r>
          </a:p>
          <a:p>
            <a:pPr marL="514350" indent="-514350">
              <a:buAutoNum type="arabicPeriod"/>
            </a:pPr>
            <a:r>
              <a:rPr lang="en-US" sz="4000" dirty="0" smtClean="0">
                <a:solidFill>
                  <a:schemeClr val="bg1"/>
                </a:solidFill>
              </a:rPr>
              <a:t>What would you like?- I like this scarf.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6-конечная звезда 3">
            <a:hlinkClick r:id="rId2" action="ppaction://hlinksldjump"/>
          </p:cNvPr>
          <p:cNvSpPr/>
          <p:nvPr/>
        </p:nvSpPr>
        <p:spPr>
          <a:xfrm>
            <a:off x="10188053" y="466119"/>
            <a:ext cx="1089660" cy="1246410"/>
          </a:xfrm>
          <a:prstGeom prst="star6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3</a:t>
            </a:r>
            <a:r>
              <a:rPr lang="en-US" b="1" dirty="0" smtClean="0">
                <a:solidFill>
                  <a:schemeClr val="bg1"/>
                </a:solidFill>
              </a:rPr>
              <a:t>0</a:t>
            </a:r>
            <a:endParaRPr lang="ru-RU" dirty="0"/>
          </a:p>
        </p:txBody>
      </p:sp>
      <p:pic>
        <p:nvPicPr>
          <p:cNvPr id="5" name="Picture 5" descr="http://media.nn.ru/data/ufiles/1/36/77/3367735.Buratino_za_parto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8251381" y="3866655"/>
            <a:ext cx="3322047" cy="25618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685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School. Find mistakes and write the correct form.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1111" y="1864928"/>
            <a:ext cx="9905999" cy="3541714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4000" dirty="0" smtClean="0">
                <a:solidFill>
                  <a:schemeClr val="bg1"/>
                </a:solidFill>
              </a:rPr>
              <a:t>She </a:t>
            </a:r>
            <a:r>
              <a:rPr lang="en-US" sz="4000" dirty="0" err="1" smtClean="0">
                <a:solidFill>
                  <a:schemeClr val="bg1"/>
                </a:solidFill>
              </a:rPr>
              <a:t>go</a:t>
            </a:r>
            <a:r>
              <a:rPr lang="en-US" sz="4000" dirty="0" err="1" smtClean="0">
                <a:solidFill>
                  <a:srgbClr val="FF0000"/>
                </a:solidFill>
              </a:rPr>
              <a:t>ES</a:t>
            </a:r>
            <a:r>
              <a:rPr lang="en-US" sz="4000" dirty="0" smtClean="0">
                <a:solidFill>
                  <a:schemeClr val="bg1"/>
                </a:solidFill>
              </a:rPr>
              <a:t> to school every day.</a:t>
            </a:r>
          </a:p>
          <a:p>
            <a:pPr marL="514350" indent="-514350">
              <a:buAutoNum type="arabicPeriod"/>
            </a:pPr>
            <a:r>
              <a:rPr lang="en-US" sz="4000" dirty="0" smtClean="0">
                <a:solidFill>
                  <a:schemeClr val="bg1"/>
                </a:solidFill>
              </a:rPr>
              <a:t>I like </a:t>
            </a:r>
            <a:r>
              <a:rPr lang="en-US" sz="4000" strike="sngStrike" dirty="0" smtClean="0">
                <a:solidFill>
                  <a:schemeClr val="bg1"/>
                </a:solidFill>
              </a:rPr>
              <a:t>this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smtClean="0">
                <a:solidFill>
                  <a:srgbClr val="FF0000"/>
                </a:solidFill>
              </a:rPr>
              <a:t>THESE</a:t>
            </a:r>
            <a:r>
              <a:rPr lang="en-US" sz="4000" dirty="0" smtClean="0">
                <a:solidFill>
                  <a:schemeClr val="bg1"/>
                </a:solidFill>
              </a:rPr>
              <a:t> boots.</a:t>
            </a:r>
          </a:p>
          <a:p>
            <a:pPr marL="514350" indent="-514350">
              <a:buAutoNum type="arabicPeriod"/>
            </a:pPr>
            <a:r>
              <a:rPr lang="en-US" sz="4000" dirty="0" smtClean="0">
                <a:solidFill>
                  <a:schemeClr val="bg1"/>
                </a:solidFill>
              </a:rPr>
              <a:t>What would you like?- I </a:t>
            </a:r>
            <a:r>
              <a:rPr lang="en-US" sz="4000" dirty="0" smtClean="0">
                <a:solidFill>
                  <a:srgbClr val="FF0000"/>
                </a:solidFill>
              </a:rPr>
              <a:t>WOULD</a:t>
            </a:r>
            <a:r>
              <a:rPr lang="en-US" sz="4000" dirty="0" smtClean="0">
                <a:solidFill>
                  <a:schemeClr val="bg1"/>
                </a:solidFill>
              </a:rPr>
              <a:t> like this scarf.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6-конечная звезда 3">
            <a:hlinkClick r:id="rId2" action="ppaction://hlinksldjump"/>
          </p:cNvPr>
          <p:cNvSpPr/>
          <p:nvPr/>
        </p:nvSpPr>
        <p:spPr>
          <a:xfrm>
            <a:off x="10188053" y="466119"/>
            <a:ext cx="1089660" cy="1246410"/>
          </a:xfrm>
          <a:prstGeom prst="star6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3</a:t>
            </a:r>
            <a:r>
              <a:rPr lang="en-US" b="1" dirty="0" smtClean="0">
                <a:solidFill>
                  <a:schemeClr val="bg1"/>
                </a:solidFill>
              </a:rPr>
              <a:t>0</a:t>
            </a:r>
            <a:endParaRPr lang="ru-RU" dirty="0"/>
          </a:p>
        </p:txBody>
      </p:sp>
      <p:pic>
        <p:nvPicPr>
          <p:cNvPr id="5" name="Picture 5" descr="http://media.nn.ru/data/ufiles/1/36/77/3367735.Buratino_za_parto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8251381" y="3866655"/>
            <a:ext cx="3322047" cy="25618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076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School. Read the transcription and write down the words</a:t>
            </a:r>
            <a:br>
              <a:rPr lang="en-US" sz="4000" dirty="0"/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1111" y="1864928"/>
            <a:ext cx="9905999" cy="3541714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de-DE" sz="4000" dirty="0" smtClean="0">
                <a:solidFill>
                  <a:schemeClr val="bg1"/>
                </a:solidFill>
              </a:rPr>
              <a:t>|</a:t>
            </a:r>
            <a:r>
              <a:rPr lang="de-DE" sz="4000" dirty="0">
                <a:solidFill>
                  <a:schemeClr val="bg1"/>
                </a:solidFill>
              </a:rPr>
              <a:t>ˈ</a:t>
            </a:r>
            <a:r>
              <a:rPr lang="de-DE" sz="4000" dirty="0" err="1">
                <a:solidFill>
                  <a:schemeClr val="bg1"/>
                </a:solidFill>
              </a:rPr>
              <a:t>rʌʃ</a:t>
            </a:r>
            <a:r>
              <a:rPr lang="de-DE" sz="4000" dirty="0">
                <a:solidFill>
                  <a:schemeClr val="bg1"/>
                </a:solidFill>
              </a:rPr>
              <a:t>(ə)n</a:t>
            </a:r>
            <a:r>
              <a:rPr lang="de-DE" sz="4000" dirty="0" smtClean="0">
                <a:solidFill>
                  <a:schemeClr val="bg1"/>
                </a:solidFill>
              </a:rPr>
              <a:t>|</a:t>
            </a:r>
          </a:p>
          <a:p>
            <a:pPr marL="514350" indent="-514350">
              <a:buAutoNum type="arabicPeriod"/>
            </a:pPr>
            <a:r>
              <a:rPr lang="de-DE" sz="4000" dirty="0">
                <a:solidFill>
                  <a:schemeClr val="bg1"/>
                </a:solidFill>
              </a:rPr>
              <a:t> |</a:t>
            </a:r>
            <a:r>
              <a:rPr lang="de-DE" sz="4000" dirty="0" err="1" smtClean="0">
                <a:solidFill>
                  <a:schemeClr val="bg1"/>
                </a:solidFill>
              </a:rPr>
              <a:t>məe</a:t>
            </a:r>
            <a:r>
              <a:rPr lang="el-GR" sz="4000" dirty="0" smtClean="0">
                <a:solidFill>
                  <a:schemeClr val="bg1"/>
                </a:solidFill>
              </a:rPr>
              <a:t>θ</a:t>
            </a:r>
            <a:r>
              <a:rPr lang="de-DE" sz="4000" dirty="0">
                <a:solidFill>
                  <a:schemeClr val="bg1"/>
                </a:solidFill>
              </a:rPr>
              <a:t>s</a:t>
            </a:r>
            <a:r>
              <a:rPr lang="de-DE" sz="4000" dirty="0" smtClean="0">
                <a:solidFill>
                  <a:schemeClr val="bg1"/>
                </a:solidFill>
              </a:rPr>
              <a:t>|</a:t>
            </a:r>
          </a:p>
          <a:p>
            <a:pPr marL="514350" indent="-514350">
              <a:buAutoNum type="arabicPeriod"/>
            </a:pPr>
            <a:r>
              <a:rPr lang="de-DE" sz="4000" dirty="0">
                <a:solidFill>
                  <a:schemeClr val="bg1"/>
                </a:solidFill>
              </a:rPr>
              <a:t>|ˈ</a:t>
            </a:r>
            <a:r>
              <a:rPr lang="de-DE" sz="4000" dirty="0" err="1">
                <a:solidFill>
                  <a:schemeClr val="bg1"/>
                </a:solidFill>
              </a:rPr>
              <a:t>mjuːzɪk</a:t>
            </a:r>
            <a:r>
              <a:rPr lang="de-DE" sz="4000" dirty="0">
                <a:solidFill>
                  <a:schemeClr val="bg1"/>
                </a:solidFill>
              </a:rPr>
              <a:t>|</a:t>
            </a:r>
            <a:endParaRPr lang="en-US" sz="4000" dirty="0" smtClean="0">
              <a:solidFill>
                <a:schemeClr val="bg1"/>
              </a:solidFill>
            </a:endParaRPr>
          </a:p>
        </p:txBody>
      </p:sp>
      <p:sp>
        <p:nvSpPr>
          <p:cNvPr id="4" name="6-конечная звезда 3">
            <a:hlinkClick r:id="rId2" action="ppaction://hlinksldjump"/>
          </p:cNvPr>
          <p:cNvSpPr/>
          <p:nvPr/>
        </p:nvSpPr>
        <p:spPr>
          <a:xfrm>
            <a:off x="10188053" y="466119"/>
            <a:ext cx="1089660" cy="1246410"/>
          </a:xfrm>
          <a:prstGeom prst="star6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40</a:t>
            </a:r>
            <a:endParaRPr lang="ru-RU" dirty="0"/>
          </a:p>
        </p:txBody>
      </p:sp>
      <p:pic>
        <p:nvPicPr>
          <p:cNvPr id="5" name="Picture 5" descr="http://media.nn.ru/data/ufiles/1/36/77/3367735.Buratino_za_parto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864110" y="3319158"/>
            <a:ext cx="3322047" cy="25618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658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Контур</Template>
  <TotalTime>735</TotalTime>
  <Words>801</Words>
  <Application>Microsoft Office PowerPoint</Application>
  <PresentationFormat>Широкоэкранный</PresentationFormat>
  <Paragraphs>221</Paragraphs>
  <Slides>43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8" baseType="lpstr">
      <vt:lpstr>Arial</vt:lpstr>
      <vt:lpstr>Comic Sans MS</vt:lpstr>
      <vt:lpstr>Trebuchet MS</vt:lpstr>
      <vt:lpstr>Tw Cen MT</vt:lpstr>
      <vt:lpstr>Контур</vt:lpstr>
      <vt:lpstr>Intellectual Marathon</vt:lpstr>
      <vt:lpstr>Categories </vt:lpstr>
      <vt:lpstr>School. Give Names to the pictures and write them down. </vt:lpstr>
      <vt:lpstr>School. Give Names to the pictures and write them down. </vt:lpstr>
      <vt:lpstr>School. Write down 5 words, associated with school.  </vt:lpstr>
      <vt:lpstr>School. Write down 5 words, associated with school.  </vt:lpstr>
      <vt:lpstr>School. Find mistakes and write the correct form. </vt:lpstr>
      <vt:lpstr>School. Find mistakes and write the correct form. </vt:lpstr>
      <vt:lpstr>School. Read the transcription and write down the words </vt:lpstr>
      <vt:lpstr>School. Read the transcription and write down the words </vt:lpstr>
      <vt:lpstr>School. Find the words.</vt:lpstr>
      <vt:lpstr>School. Find the words.</vt:lpstr>
      <vt:lpstr>WORLD. What is the weather in Paris ? </vt:lpstr>
      <vt:lpstr>WORLD. What is the weather in Paris ? </vt:lpstr>
      <vt:lpstr>Nature. What is the weather in moscow? </vt:lpstr>
      <vt:lpstr>Nature. What is the weather in moscow? </vt:lpstr>
      <vt:lpstr>WORLD. Put days in the correct order. </vt:lpstr>
      <vt:lpstr>WORLD. Put days in the correct order. </vt:lpstr>
      <vt:lpstr>WORLD. Make the correct form.</vt:lpstr>
      <vt:lpstr>WORLD. Make the correct form.</vt:lpstr>
      <vt:lpstr>WORLD. Read the transcription and write down words .</vt:lpstr>
      <vt:lpstr>WORLD. Read the transcription and write down words .</vt:lpstr>
      <vt:lpstr>WORLD. Find the words .</vt:lpstr>
      <vt:lpstr>WORLD. Find the words .</vt:lpstr>
      <vt:lpstr>Time. What time is it? </vt:lpstr>
      <vt:lpstr>Time. What time is it? </vt:lpstr>
      <vt:lpstr>Time. Put numerals from the smallest to the biggest  </vt:lpstr>
      <vt:lpstr>Time. Put numerals from the smallest to the biggest  </vt:lpstr>
      <vt:lpstr>Time. Make sentences .</vt:lpstr>
      <vt:lpstr>Time. Make sentences .</vt:lpstr>
      <vt:lpstr>Time. Read transcription and write down words .</vt:lpstr>
      <vt:lpstr>Time. Read transcription and write down words .</vt:lpstr>
      <vt:lpstr>Time. Find words .</vt:lpstr>
      <vt:lpstr>Time. Find words .</vt:lpstr>
      <vt:lpstr>Secret. Musical pause .</vt:lpstr>
      <vt:lpstr>Secret. Name 5 members of the family.</vt:lpstr>
      <vt:lpstr>Secret. Name 5 members of the family.</vt:lpstr>
      <vt:lpstr>Secret.  Tell the right words.</vt:lpstr>
      <vt:lpstr>Secret.  Tell the right words.</vt:lpstr>
      <vt:lpstr>Secret.  Read the transcription and  write down the words.</vt:lpstr>
      <vt:lpstr>Secret.  Read the transcription and  write down the words.</vt:lpstr>
      <vt:lpstr>Secret.  Find words.</vt:lpstr>
      <vt:lpstr>Secret.  Find words.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Intellectual Marathon</dc:title>
  <dc:creator>Admin</dc:creator>
  <cp:lastModifiedBy>Admin</cp:lastModifiedBy>
  <cp:revision>43</cp:revision>
  <dcterms:created xsi:type="dcterms:W3CDTF">2018-04-11T12:21:44Z</dcterms:created>
  <dcterms:modified xsi:type="dcterms:W3CDTF">2018-04-13T20:54:21Z</dcterms:modified>
</cp:coreProperties>
</file>